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1"/>
  </p:sldMasterIdLst>
  <p:sldIdLst>
    <p:sldId id="256" r:id="rId2"/>
    <p:sldId id="257" r:id="rId3"/>
    <p:sldId id="277" r:id="rId4"/>
    <p:sldId id="258" r:id="rId5"/>
    <p:sldId id="268" r:id="rId6"/>
    <p:sldId id="259" r:id="rId7"/>
    <p:sldId id="260" r:id="rId8"/>
    <p:sldId id="278" r:id="rId9"/>
    <p:sldId id="261" r:id="rId10"/>
    <p:sldId id="262" r:id="rId11"/>
    <p:sldId id="263" r:id="rId12"/>
    <p:sldId id="279" r:id="rId13"/>
    <p:sldId id="265" r:id="rId14"/>
    <p:sldId id="267" r:id="rId15"/>
    <p:sldId id="269" r:id="rId16"/>
    <p:sldId id="272" r:id="rId17"/>
    <p:sldId id="273" r:id="rId18"/>
    <p:sldId id="274" r:id="rId19"/>
    <p:sldId id="276" r:id="rId20"/>
  </p:sldIdLst>
  <p:sldSz cx="9144000" cy="5143500" type="screen16x9"/>
  <p:notesSz cx="9144000" cy="51435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1" d="100"/>
          <a:sy n="91" d="100"/>
        </p:scale>
        <p:origin x="786" y="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02-May-20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2734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02-May-20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506126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09226"/>
            <a:ext cx="1971675" cy="431992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09226"/>
            <a:ext cx="5800725" cy="4319924"/>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02-May-20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0130174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02-May-20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040996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02-May-20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792761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02-May-20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085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59" y="1384301"/>
            <a:ext cx="3703320" cy="301752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02-May-20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706588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822960" y="1936751"/>
            <a:ext cx="3703320" cy="25336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63440" y="1936751"/>
            <a:ext cx="3703320" cy="25336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02-May-20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711526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02-May-20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39886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D8BD707-D9CF-40AE-B4C6-C98DA3205C09}" type="datetimeFigureOut">
              <a:rPr lang="en-US" smtClean="0"/>
              <a:t>02-May-20</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473311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00450" y="548640"/>
            <a:ext cx="4869180" cy="39433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1D8BD707-D9CF-40AE-B4C6-C98DA3205C09}" type="datetimeFigureOut">
              <a:rPr lang="en-US" smtClean="0"/>
              <a:t>02-May-20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2479146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5234" cy="617220"/>
          </a:xfrm>
        </p:spPr>
        <p:txBody>
          <a:bodyPr lIns="91440" tIns="0" rIns="91440" bIns="0" anchor="b">
            <a:noAutofit/>
          </a:bodyPr>
          <a:lstStyle>
            <a:lvl1pPr>
              <a:defRPr sz="27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3686307"/>
          </a:xfrm>
          <a:solidFill>
            <a:schemeClr val="bg2">
              <a:lumMod val="90000"/>
            </a:schemeClr>
          </a:solidFill>
        </p:spPr>
        <p:txBody>
          <a:bodyPr lIns="457200" tIns="45720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822960" y="4430268"/>
            <a:ext cx="7584948" cy="44577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02-May-20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380406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750737"/>
            <a:ext cx="9143989" cy="498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60" y="1384301"/>
            <a:ext cx="7543800" cy="301752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4844839"/>
            <a:ext cx="1854203" cy="273844"/>
          </a:xfrm>
          <a:prstGeom prst="rect">
            <a:avLst/>
          </a:prstGeom>
        </p:spPr>
        <p:txBody>
          <a:bodyPr vert="horz" lIns="91440" tIns="45720" rIns="91440" bIns="45720" rtlCol="0" anchor="ctr"/>
          <a:lstStyle>
            <a:lvl1pPr algn="l">
              <a:defRPr sz="675">
                <a:solidFill>
                  <a:srgbClr val="FFFFFF"/>
                </a:solidFill>
              </a:defRPr>
            </a:lvl1pPr>
          </a:lstStyle>
          <a:p>
            <a:fld id="{1D8BD707-D9CF-40AE-B4C6-C98DA3205C09}" type="datetimeFigureOut">
              <a:rPr lang="en-US" smtClean="0"/>
              <a:t>02-May-20</a:t>
            </a:fld>
            <a:endParaRPr lang="en-US"/>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91440" tIns="45720" rIns="91440" bIns="45720" rtlCol="0" anchor="ctr"/>
          <a:lstStyle>
            <a:lvl1pPr algn="r">
              <a:defRPr sz="788">
                <a:solidFill>
                  <a:srgbClr val="FFFFFF"/>
                </a:solidFill>
              </a:defRPr>
            </a:lvl1pPr>
          </a:lstStyle>
          <a:p>
            <a:fld id="{B6F15528-21DE-4FAA-801E-634DDDAF4B2B}" type="slidenum">
              <a:rPr lang="en-US" smtClean="0"/>
              <a:t>‹#›</a:t>
            </a:fld>
            <a:endParaRPr lang="en-US"/>
          </a:p>
        </p:txBody>
      </p:sp>
      <p:cxnSp>
        <p:nvCxnSpPr>
          <p:cNvPr id="10" name="Straight Connector 9"/>
          <p:cNvCxnSpPr/>
          <p:nvPr/>
        </p:nvCxnSpPr>
        <p:spPr>
          <a:xfrm>
            <a:off x="895149"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4071791"/>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kaggle.com/srivpuneet16/zomato-mumbai-restaurant-analysi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0" y="0"/>
                </a:moveTo>
                <a:lnTo>
                  <a:pt x="9143981" y="0"/>
                </a:lnTo>
                <a:lnTo>
                  <a:pt x="9143981" y="5143489"/>
                </a:lnTo>
                <a:lnTo>
                  <a:pt x="0" y="5143489"/>
                </a:lnTo>
                <a:lnTo>
                  <a:pt x="0" y="0"/>
                </a:lnTo>
                <a:close/>
              </a:path>
            </a:pathLst>
          </a:custGeom>
          <a:solidFill>
            <a:srgbClr val="00B0F0"/>
          </a:solidFill>
        </p:spPr>
        <p:txBody>
          <a:bodyPr wrap="square" lIns="0" tIns="0" rIns="0" bIns="0" rtlCol="0"/>
          <a:lstStyle/>
          <a:p>
            <a:endParaRPr/>
          </a:p>
        </p:txBody>
      </p:sp>
      <p:sp>
        <p:nvSpPr>
          <p:cNvPr id="3" name="object 3"/>
          <p:cNvSpPr/>
          <p:nvPr/>
        </p:nvSpPr>
        <p:spPr>
          <a:xfrm>
            <a:off x="8128783" y="15"/>
            <a:ext cx="1015365" cy="1015365"/>
          </a:xfrm>
          <a:custGeom>
            <a:avLst/>
            <a:gdLst/>
            <a:ahLst/>
            <a:cxnLst/>
            <a:rect l="l" t="t" r="r" b="b"/>
            <a:pathLst>
              <a:path w="1015365" h="1015365">
                <a:moveTo>
                  <a:pt x="0" y="0"/>
                </a:moveTo>
                <a:lnTo>
                  <a:pt x="1015197" y="0"/>
                </a:lnTo>
                <a:lnTo>
                  <a:pt x="1015197" y="1015197"/>
                </a:lnTo>
                <a:lnTo>
                  <a:pt x="0" y="1015197"/>
                </a:lnTo>
                <a:lnTo>
                  <a:pt x="0" y="0"/>
                </a:lnTo>
                <a:close/>
              </a:path>
            </a:pathLst>
          </a:custGeom>
          <a:solidFill>
            <a:srgbClr val="212D74"/>
          </a:solidFill>
        </p:spPr>
        <p:txBody>
          <a:bodyPr wrap="square" lIns="0" tIns="0" rIns="0" bIns="0" rtlCol="0"/>
          <a:lstStyle/>
          <a:p>
            <a:endParaRPr/>
          </a:p>
        </p:txBody>
      </p:sp>
      <p:sp>
        <p:nvSpPr>
          <p:cNvPr id="4" name="object 4"/>
          <p:cNvSpPr/>
          <p:nvPr/>
        </p:nvSpPr>
        <p:spPr>
          <a:xfrm>
            <a:off x="7113461" y="4"/>
            <a:ext cx="1015365" cy="1015365"/>
          </a:xfrm>
          <a:custGeom>
            <a:avLst/>
            <a:gdLst/>
            <a:ahLst/>
            <a:cxnLst/>
            <a:rect l="l" t="t" r="r" b="b"/>
            <a:pathLst>
              <a:path w="1015365" h="1015365">
                <a:moveTo>
                  <a:pt x="1015197" y="1015198"/>
                </a:moveTo>
                <a:lnTo>
                  <a:pt x="0" y="1015198"/>
                </a:lnTo>
                <a:lnTo>
                  <a:pt x="1015197" y="0"/>
                </a:lnTo>
                <a:lnTo>
                  <a:pt x="1015197" y="1015198"/>
                </a:lnTo>
                <a:close/>
              </a:path>
            </a:pathLst>
          </a:custGeom>
          <a:solidFill>
            <a:srgbClr val="3849AA"/>
          </a:solidFill>
        </p:spPr>
        <p:txBody>
          <a:bodyPr wrap="square" lIns="0" tIns="0" rIns="0" bIns="0" rtlCol="0"/>
          <a:lstStyle/>
          <a:p>
            <a:endParaRPr/>
          </a:p>
        </p:txBody>
      </p:sp>
      <p:sp>
        <p:nvSpPr>
          <p:cNvPr id="5" name="object 5"/>
          <p:cNvSpPr/>
          <p:nvPr/>
        </p:nvSpPr>
        <p:spPr>
          <a:xfrm>
            <a:off x="7113585" y="106"/>
            <a:ext cx="1015365" cy="1015365"/>
          </a:xfrm>
          <a:custGeom>
            <a:avLst/>
            <a:gdLst/>
            <a:ahLst/>
            <a:cxnLst/>
            <a:rect l="l" t="t" r="r" b="b"/>
            <a:pathLst>
              <a:path w="1015365" h="1015365">
                <a:moveTo>
                  <a:pt x="0" y="1015198"/>
                </a:moveTo>
                <a:lnTo>
                  <a:pt x="0" y="0"/>
                </a:lnTo>
                <a:lnTo>
                  <a:pt x="1015197" y="0"/>
                </a:lnTo>
                <a:lnTo>
                  <a:pt x="0" y="1015198"/>
                </a:lnTo>
                <a:close/>
              </a:path>
            </a:pathLst>
          </a:custGeom>
          <a:solidFill>
            <a:srgbClr val="7790CD"/>
          </a:solidFill>
        </p:spPr>
        <p:txBody>
          <a:bodyPr wrap="square" lIns="0" tIns="0" rIns="0" bIns="0" rtlCol="0"/>
          <a:lstStyle/>
          <a:p>
            <a:endParaRPr/>
          </a:p>
        </p:txBody>
      </p:sp>
      <p:sp>
        <p:nvSpPr>
          <p:cNvPr id="6" name="object 6"/>
          <p:cNvSpPr/>
          <p:nvPr/>
        </p:nvSpPr>
        <p:spPr>
          <a:xfrm>
            <a:off x="6098363" y="96"/>
            <a:ext cx="1015365" cy="1015365"/>
          </a:xfrm>
          <a:custGeom>
            <a:avLst/>
            <a:gdLst/>
            <a:ahLst/>
            <a:cxnLst/>
            <a:rect l="l" t="t" r="r" b="b"/>
            <a:pathLst>
              <a:path w="1015365" h="1015365">
                <a:moveTo>
                  <a:pt x="1015197" y="1015198"/>
                </a:moveTo>
                <a:lnTo>
                  <a:pt x="0" y="0"/>
                </a:lnTo>
                <a:lnTo>
                  <a:pt x="1015197" y="0"/>
                </a:lnTo>
                <a:lnTo>
                  <a:pt x="1015197" y="1015198"/>
                </a:lnTo>
                <a:close/>
              </a:path>
            </a:pathLst>
          </a:custGeom>
          <a:solidFill>
            <a:srgbClr val="212D74"/>
          </a:solidFill>
        </p:spPr>
        <p:txBody>
          <a:bodyPr wrap="square" lIns="0" tIns="0" rIns="0" bIns="0" rtlCol="0"/>
          <a:lstStyle/>
          <a:p>
            <a:endParaRPr/>
          </a:p>
        </p:txBody>
      </p:sp>
      <p:sp>
        <p:nvSpPr>
          <p:cNvPr id="7" name="object 7"/>
          <p:cNvSpPr/>
          <p:nvPr/>
        </p:nvSpPr>
        <p:spPr>
          <a:xfrm>
            <a:off x="8128783" y="1015373"/>
            <a:ext cx="1015365" cy="1015365"/>
          </a:xfrm>
          <a:custGeom>
            <a:avLst/>
            <a:gdLst/>
            <a:ahLst/>
            <a:cxnLst/>
            <a:rect l="l" t="t" r="r" b="b"/>
            <a:pathLst>
              <a:path w="1015365" h="1015364">
                <a:moveTo>
                  <a:pt x="1015197" y="1015197"/>
                </a:moveTo>
                <a:lnTo>
                  <a:pt x="0" y="0"/>
                </a:lnTo>
                <a:lnTo>
                  <a:pt x="1015197" y="0"/>
                </a:lnTo>
                <a:lnTo>
                  <a:pt x="1015197" y="1015197"/>
                </a:lnTo>
                <a:close/>
              </a:path>
            </a:pathLst>
          </a:custGeom>
          <a:solidFill>
            <a:srgbClr val="7790CD"/>
          </a:solidFill>
        </p:spPr>
        <p:txBody>
          <a:bodyPr wrap="square" lIns="0" tIns="0" rIns="0" bIns="0" rtlCol="0"/>
          <a:lstStyle/>
          <a:p>
            <a:endParaRPr/>
          </a:p>
        </p:txBody>
      </p:sp>
      <p:sp>
        <p:nvSpPr>
          <p:cNvPr id="8" name="object 8"/>
          <p:cNvSpPr txBox="1">
            <a:spLocks noGrp="1"/>
          </p:cNvSpPr>
          <p:nvPr>
            <p:ph type="title"/>
          </p:nvPr>
        </p:nvSpPr>
        <p:spPr>
          <a:xfrm>
            <a:off x="671124" y="1217908"/>
            <a:ext cx="5177790" cy="1318310"/>
          </a:xfrm>
          <a:prstGeom prst="rect">
            <a:avLst/>
          </a:prstGeom>
        </p:spPr>
        <p:txBody>
          <a:bodyPr vert="horz" wrap="square" lIns="0" tIns="35560" rIns="0" bIns="0" rtlCol="0">
            <a:spAutoFit/>
          </a:bodyPr>
          <a:lstStyle/>
          <a:p>
            <a:pPr marL="12700" marR="5080">
              <a:lnSpc>
                <a:spcPts val="5020"/>
              </a:lnSpc>
              <a:spcBef>
                <a:spcPts val="280"/>
              </a:spcBef>
            </a:pPr>
            <a:r>
              <a:rPr lang="en-IN" sz="4200" spc="15" dirty="0" smtClean="0">
                <a:solidFill>
                  <a:srgbClr val="FFFFFF"/>
                </a:solidFill>
              </a:rPr>
              <a:t>Mumbai</a:t>
            </a:r>
            <a:br>
              <a:rPr lang="en-IN" sz="4200" spc="15" dirty="0" smtClean="0">
                <a:solidFill>
                  <a:srgbClr val="FFFFFF"/>
                </a:solidFill>
              </a:rPr>
            </a:br>
            <a:r>
              <a:rPr lang="en-IN" sz="4200" spc="15" dirty="0" smtClean="0">
                <a:solidFill>
                  <a:srgbClr val="FFFFFF"/>
                </a:solidFill>
              </a:rPr>
              <a:t>Restaurants </a:t>
            </a:r>
            <a:r>
              <a:rPr lang="en-IN" sz="4200" spc="15" dirty="0">
                <a:solidFill>
                  <a:srgbClr val="FFFFFF"/>
                </a:solidFill>
              </a:rPr>
              <a:t>Analysis</a:t>
            </a:r>
            <a:endParaRPr sz="42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6983" y="164455"/>
            <a:ext cx="8063865" cy="320601"/>
          </a:xfrm>
          <a:prstGeom prst="rect">
            <a:avLst/>
          </a:prstGeom>
        </p:spPr>
        <p:txBody>
          <a:bodyPr vert="horz" wrap="square" lIns="0" tIns="12700" rIns="0" bIns="0" rtlCol="0">
            <a:spAutoFit/>
          </a:bodyPr>
          <a:lstStyle/>
          <a:p>
            <a:pPr marL="12700">
              <a:lnSpc>
                <a:spcPct val="100000"/>
              </a:lnSpc>
              <a:spcBef>
                <a:spcPts val="100"/>
              </a:spcBef>
            </a:pPr>
            <a:r>
              <a:rPr lang="en-IN" sz="2000" b="1" dirty="0" smtClean="0"/>
              <a:t>Restaurants geographical location in Mumbai</a:t>
            </a:r>
            <a:endParaRPr sz="2000" b="1" spc="10" dirty="0"/>
          </a:p>
        </p:txBody>
      </p:sp>
      <p:pic>
        <p:nvPicPr>
          <p:cNvPr id="3" name="Picture 2"/>
          <p:cNvPicPr>
            <a:picLocks noChangeAspect="1"/>
          </p:cNvPicPr>
          <p:nvPr/>
        </p:nvPicPr>
        <p:blipFill>
          <a:blip r:embed="rId2"/>
          <a:stretch>
            <a:fillRect/>
          </a:stretch>
        </p:blipFill>
        <p:spPr>
          <a:xfrm>
            <a:off x="338666" y="742950"/>
            <a:ext cx="8466667" cy="396240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210927"/>
            <a:ext cx="8374551" cy="400109"/>
          </a:xfrm>
          <a:prstGeom prst="rect">
            <a:avLst/>
          </a:prstGeom>
        </p:spPr>
        <p:txBody>
          <a:bodyPr vert="horz" wrap="square" lIns="0" tIns="27939" rIns="0" bIns="0" rtlCol="0">
            <a:spAutoFit/>
          </a:bodyPr>
          <a:lstStyle/>
          <a:p>
            <a:pPr marL="12700" marR="5080">
              <a:lnSpc>
                <a:spcPts val="2850"/>
              </a:lnSpc>
              <a:spcBef>
                <a:spcPts val="219"/>
              </a:spcBef>
            </a:pPr>
            <a:r>
              <a:rPr lang="en-IN" spc="25" dirty="0"/>
              <a:t>	</a:t>
            </a:r>
            <a:r>
              <a:rPr lang="en-IN" spc="25" dirty="0" smtClean="0"/>
              <a:t>Approx. </a:t>
            </a:r>
            <a:r>
              <a:rPr lang="en-IN" spc="25" dirty="0"/>
              <a:t>cost of food by </a:t>
            </a:r>
            <a:r>
              <a:rPr lang="en-IN" spc="25" dirty="0" smtClean="0"/>
              <a:t>neighbourhood</a:t>
            </a:r>
            <a:endParaRPr spc="25" dirty="0"/>
          </a:p>
        </p:txBody>
      </p:sp>
      <p:sp>
        <p:nvSpPr>
          <p:cNvPr id="3" name="object 3"/>
          <p:cNvSpPr txBox="1"/>
          <p:nvPr/>
        </p:nvSpPr>
        <p:spPr>
          <a:xfrm>
            <a:off x="4114800" y="4197007"/>
            <a:ext cx="3371850" cy="508344"/>
          </a:xfrm>
          <a:prstGeom prst="rect">
            <a:avLst/>
          </a:prstGeom>
        </p:spPr>
        <p:txBody>
          <a:bodyPr vert="horz" wrap="square" lIns="0" tIns="12700" rIns="0" bIns="0" rtlCol="0">
            <a:spAutoFit/>
          </a:bodyPr>
          <a:lstStyle/>
          <a:p>
            <a:pPr marL="379095" marR="5080" indent="-366395">
              <a:lnSpc>
                <a:spcPct val="114599"/>
              </a:lnSpc>
              <a:spcBef>
                <a:spcPts val="100"/>
              </a:spcBef>
              <a:buChar char="●"/>
              <a:tabLst>
                <a:tab pos="379095" algn="l"/>
                <a:tab pos="379730" algn="l"/>
              </a:tabLst>
            </a:pPr>
            <a:r>
              <a:rPr lang="en-US" sz="1400" dirty="0" smtClean="0"/>
              <a:t>From results we </a:t>
            </a:r>
            <a:r>
              <a:rPr lang="en-US" sz="1400" dirty="0"/>
              <a:t>can figure-out that cost of living in Vile Parle East quite high</a:t>
            </a:r>
            <a:endParaRPr sz="1400" dirty="0">
              <a:latin typeface="Arial"/>
              <a:cs typeface="Arial"/>
            </a:endParaRPr>
          </a:p>
        </p:txBody>
      </p:sp>
      <p:pic>
        <p:nvPicPr>
          <p:cNvPr id="4" name="Picture 3"/>
          <p:cNvPicPr>
            <a:picLocks noChangeAspect="1"/>
          </p:cNvPicPr>
          <p:nvPr/>
        </p:nvPicPr>
        <p:blipFill>
          <a:blip r:embed="rId2"/>
          <a:stretch>
            <a:fillRect/>
          </a:stretch>
        </p:blipFill>
        <p:spPr>
          <a:xfrm>
            <a:off x="838200" y="742951"/>
            <a:ext cx="3000019" cy="3962400"/>
          </a:xfrm>
          <a:prstGeom prst="rect">
            <a:avLst/>
          </a:prstGeom>
        </p:spPr>
      </p:pic>
      <p:pic>
        <p:nvPicPr>
          <p:cNvPr id="5" name="Picture 4"/>
          <p:cNvPicPr>
            <a:picLocks noChangeAspect="1"/>
          </p:cNvPicPr>
          <p:nvPr/>
        </p:nvPicPr>
        <p:blipFill>
          <a:blip r:embed="rId3"/>
          <a:stretch>
            <a:fillRect/>
          </a:stretch>
        </p:blipFill>
        <p:spPr>
          <a:xfrm>
            <a:off x="3838218" y="742951"/>
            <a:ext cx="4843327" cy="3454056"/>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451797"/>
          </a:xfrm>
        </p:spPr>
        <p:txBody>
          <a:bodyPr>
            <a:normAutofit fontScale="90000"/>
          </a:bodyPr>
          <a:lstStyle/>
          <a:p>
            <a:r>
              <a:rPr lang="en-GB" sz="3000" b="1" dirty="0"/>
              <a:t>Grouping </a:t>
            </a:r>
            <a:r>
              <a:rPr lang="en-GB" sz="3000" b="1" dirty="0"/>
              <a:t>n</a:t>
            </a:r>
            <a:r>
              <a:rPr lang="en-GB" sz="3000" b="1" dirty="0" smtClean="0"/>
              <a:t>eighbourhood </a:t>
            </a:r>
            <a:r>
              <a:rPr lang="en-GB" sz="3000" b="1" dirty="0"/>
              <a:t>by </a:t>
            </a:r>
            <a:r>
              <a:rPr lang="en-GB" sz="3000" b="1" dirty="0"/>
              <a:t>T</a:t>
            </a:r>
            <a:r>
              <a:rPr lang="en-GB" sz="3000" b="1" dirty="0" smtClean="0"/>
              <a:t>ypes </a:t>
            </a:r>
            <a:r>
              <a:rPr lang="en-GB" sz="3000" b="1" dirty="0"/>
              <a:t>of </a:t>
            </a:r>
            <a:r>
              <a:rPr lang="en-GB" sz="3000" b="1" dirty="0"/>
              <a:t>R</a:t>
            </a:r>
            <a:r>
              <a:rPr lang="en-GB" sz="3000" b="1" dirty="0" smtClean="0"/>
              <a:t>estaurants</a:t>
            </a:r>
            <a:endParaRPr lang="en-US" sz="3000" dirty="0"/>
          </a:p>
        </p:txBody>
      </p:sp>
      <p:pic>
        <p:nvPicPr>
          <p:cNvPr id="5" name="Picture 4">
            <a:extLst>
              <a:ext uri="{FF2B5EF4-FFF2-40B4-BE49-F238E27FC236}">
                <a16:creationId xmlns:a16="http://schemas.microsoft.com/office/drawing/2014/main" id="{6DA70CA8-081E-4D31-9343-81628EA8B380}"/>
              </a:ext>
            </a:extLst>
          </p:cNvPr>
          <p:cNvPicPr/>
          <p:nvPr/>
        </p:nvPicPr>
        <p:blipFill>
          <a:blip r:embed="rId2">
            <a:extLst>
              <a:ext uri="{28A0092B-C50C-407E-A947-70E740481C1C}">
                <a14:useLocalDpi xmlns:a14="http://schemas.microsoft.com/office/drawing/2010/main" val="0"/>
              </a:ext>
            </a:extLst>
          </a:blip>
          <a:stretch>
            <a:fillRect/>
          </a:stretch>
        </p:blipFill>
        <p:spPr>
          <a:xfrm>
            <a:off x="990600" y="666750"/>
            <a:ext cx="6781800" cy="4038600"/>
          </a:xfrm>
          <a:prstGeom prst="rect">
            <a:avLst/>
          </a:prstGeom>
        </p:spPr>
      </p:pic>
    </p:spTree>
    <p:extLst>
      <p:ext uri="{BB962C8B-B14F-4D97-AF65-F5344CB8AC3E}">
        <p14:creationId xmlns:p14="http://schemas.microsoft.com/office/powerpoint/2010/main" val="1032589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05622" y="51616"/>
            <a:ext cx="5532755" cy="482600"/>
          </a:xfrm>
          <a:prstGeom prst="rect">
            <a:avLst/>
          </a:prstGeom>
        </p:spPr>
        <p:txBody>
          <a:bodyPr vert="horz" wrap="square" lIns="0" tIns="12700" rIns="0" bIns="0" rtlCol="0">
            <a:spAutoFit/>
          </a:bodyPr>
          <a:lstStyle/>
          <a:p>
            <a:pPr marL="12700">
              <a:lnSpc>
                <a:spcPct val="100000"/>
              </a:lnSpc>
              <a:spcBef>
                <a:spcPts val="100"/>
              </a:spcBef>
            </a:pPr>
            <a:r>
              <a:rPr sz="3000" b="1" spc="-35" dirty="0"/>
              <a:t>Regression </a:t>
            </a:r>
            <a:r>
              <a:rPr sz="3000" b="1" spc="30" dirty="0"/>
              <a:t>models</a:t>
            </a:r>
            <a:r>
              <a:rPr sz="3000" b="1" spc="-185" dirty="0"/>
              <a:t> </a:t>
            </a:r>
            <a:r>
              <a:rPr sz="3000" b="1" spc="20" dirty="0"/>
              <a:t>performance</a:t>
            </a:r>
            <a:endParaRPr sz="3000" b="1" dirty="0"/>
          </a:p>
        </p:txBody>
      </p:sp>
      <p:sp>
        <p:nvSpPr>
          <p:cNvPr id="3" name="object 3"/>
          <p:cNvSpPr txBox="1"/>
          <p:nvPr/>
        </p:nvSpPr>
        <p:spPr>
          <a:xfrm>
            <a:off x="5813424" y="1276350"/>
            <a:ext cx="3049905" cy="1452321"/>
          </a:xfrm>
          <a:prstGeom prst="rect">
            <a:avLst/>
          </a:prstGeom>
        </p:spPr>
        <p:txBody>
          <a:bodyPr vert="horz" wrap="square" lIns="0" tIns="66675" rIns="0" bIns="0" rtlCol="0">
            <a:spAutoFit/>
          </a:bodyPr>
          <a:lstStyle/>
          <a:p>
            <a:pPr marL="379095" indent="-366395">
              <a:lnSpc>
                <a:spcPct val="100000"/>
              </a:lnSpc>
              <a:spcBef>
                <a:spcPts val="525"/>
              </a:spcBef>
              <a:buChar char="●"/>
              <a:tabLst>
                <a:tab pos="379095" algn="l"/>
                <a:tab pos="379730" algn="l"/>
              </a:tabLst>
            </a:pPr>
            <a:r>
              <a:rPr lang="en-IN" spc="-15" dirty="0" smtClean="0">
                <a:solidFill>
                  <a:srgbClr val="424242"/>
                </a:solidFill>
                <a:latin typeface="Arial"/>
                <a:cs typeface="Arial"/>
              </a:rPr>
              <a:t>We can observe that in Mumbai </a:t>
            </a:r>
            <a:r>
              <a:rPr lang="en-IN" spc="-15" dirty="0">
                <a:solidFill>
                  <a:srgbClr val="424242"/>
                </a:solidFill>
                <a:latin typeface="Arial"/>
                <a:cs typeface="Arial"/>
              </a:rPr>
              <a:t>but </a:t>
            </a:r>
            <a:r>
              <a:rPr lang="en-IN" spc="-15" dirty="0" smtClean="0">
                <a:solidFill>
                  <a:srgbClr val="424242"/>
                </a:solidFill>
                <a:latin typeface="Arial"/>
                <a:cs typeface="Arial"/>
              </a:rPr>
              <a:t>Indian </a:t>
            </a:r>
            <a:r>
              <a:rPr lang="en-IN" spc="-15" dirty="0">
                <a:solidFill>
                  <a:srgbClr val="424242"/>
                </a:solidFill>
                <a:latin typeface="Arial"/>
                <a:cs typeface="Arial"/>
              </a:rPr>
              <a:t>dishes are more famous </a:t>
            </a:r>
            <a:r>
              <a:rPr lang="en-IN" spc="-15" dirty="0" smtClean="0">
                <a:solidFill>
                  <a:srgbClr val="424242"/>
                </a:solidFill>
                <a:latin typeface="Arial"/>
                <a:cs typeface="Arial"/>
              </a:rPr>
              <a:t>followed by Chinese, pizza and </a:t>
            </a:r>
            <a:r>
              <a:rPr lang="en-IN" spc="-15" dirty="0">
                <a:solidFill>
                  <a:srgbClr val="424242"/>
                </a:solidFill>
                <a:latin typeface="Arial"/>
                <a:cs typeface="Arial"/>
              </a:rPr>
              <a:t>M</a:t>
            </a:r>
            <a:r>
              <a:rPr lang="en-IN" spc="-15" dirty="0" smtClean="0">
                <a:solidFill>
                  <a:srgbClr val="424242"/>
                </a:solidFill>
                <a:latin typeface="Arial"/>
                <a:cs typeface="Arial"/>
              </a:rPr>
              <a:t>odern Indian.</a:t>
            </a:r>
            <a:endParaRPr sz="1400" dirty="0">
              <a:latin typeface="Arial"/>
              <a:cs typeface="Arial"/>
            </a:endParaRPr>
          </a:p>
        </p:txBody>
      </p:sp>
      <p:pic>
        <p:nvPicPr>
          <p:cNvPr id="4" name="Picture 3"/>
          <p:cNvPicPr>
            <a:picLocks noChangeAspect="1"/>
          </p:cNvPicPr>
          <p:nvPr/>
        </p:nvPicPr>
        <p:blipFill>
          <a:blip r:embed="rId2"/>
          <a:stretch>
            <a:fillRect/>
          </a:stretch>
        </p:blipFill>
        <p:spPr>
          <a:xfrm>
            <a:off x="0" y="666750"/>
            <a:ext cx="6133333" cy="4114801"/>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5000" y="35834"/>
            <a:ext cx="5506720" cy="482600"/>
          </a:xfrm>
          <a:prstGeom prst="rect">
            <a:avLst/>
          </a:prstGeom>
        </p:spPr>
        <p:txBody>
          <a:bodyPr vert="horz" wrap="square" lIns="0" tIns="12700" rIns="0" bIns="0" rtlCol="0">
            <a:spAutoFit/>
          </a:bodyPr>
          <a:lstStyle/>
          <a:p>
            <a:pPr marL="12700">
              <a:lnSpc>
                <a:spcPct val="100000"/>
              </a:lnSpc>
              <a:spcBef>
                <a:spcPts val="100"/>
              </a:spcBef>
            </a:pPr>
            <a:r>
              <a:rPr lang="en-IN" sz="3000" b="1" dirty="0" smtClean="0"/>
              <a:t>Price range vs Rating comparison</a:t>
            </a:r>
            <a:endParaRPr sz="3000" b="1" dirty="0"/>
          </a:p>
        </p:txBody>
      </p:sp>
      <p:sp>
        <p:nvSpPr>
          <p:cNvPr id="3" name="object 3"/>
          <p:cNvSpPr txBox="1"/>
          <p:nvPr/>
        </p:nvSpPr>
        <p:spPr>
          <a:xfrm>
            <a:off x="475248" y="1253751"/>
            <a:ext cx="7961630" cy="268662"/>
          </a:xfrm>
          <a:prstGeom prst="rect">
            <a:avLst/>
          </a:prstGeom>
        </p:spPr>
        <p:txBody>
          <a:bodyPr vert="horz" wrap="square" lIns="0" tIns="52704" rIns="0" bIns="0" rtlCol="0">
            <a:spAutoFit/>
          </a:bodyPr>
          <a:lstStyle/>
          <a:p>
            <a:pPr marL="379095" indent="-366395">
              <a:lnSpc>
                <a:spcPct val="100000"/>
              </a:lnSpc>
              <a:spcBef>
                <a:spcPts val="414"/>
              </a:spcBef>
              <a:buChar char="●"/>
              <a:tabLst>
                <a:tab pos="379095" algn="l"/>
                <a:tab pos="379730" algn="l"/>
              </a:tabLst>
            </a:pPr>
            <a:endParaRPr sz="1400" dirty="0">
              <a:latin typeface="Arial"/>
              <a:cs typeface="Arial"/>
            </a:endParaRPr>
          </a:p>
        </p:txBody>
      </p:sp>
      <p:pic>
        <p:nvPicPr>
          <p:cNvPr id="4" name="Picture 3"/>
          <p:cNvPicPr>
            <a:picLocks noChangeAspect="1"/>
          </p:cNvPicPr>
          <p:nvPr/>
        </p:nvPicPr>
        <p:blipFill>
          <a:blip r:embed="rId2"/>
          <a:stretch>
            <a:fillRect/>
          </a:stretch>
        </p:blipFill>
        <p:spPr>
          <a:xfrm>
            <a:off x="762001" y="518434"/>
            <a:ext cx="7674878" cy="4186916"/>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3B72-4AFE-4417-BD10-D9936CEB00BE}"/>
              </a:ext>
            </a:extLst>
          </p:cNvPr>
          <p:cNvSpPr>
            <a:spLocks noGrp="1"/>
          </p:cNvSpPr>
          <p:nvPr>
            <p:ph type="ctrTitle"/>
          </p:nvPr>
        </p:nvSpPr>
        <p:spPr>
          <a:xfrm>
            <a:off x="838200" y="133350"/>
            <a:ext cx="7772400" cy="475066"/>
          </a:xfrm>
        </p:spPr>
        <p:txBody>
          <a:bodyPr/>
          <a:lstStyle/>
          <a:p>
            <a:r>
              <a:rPr lang="en-IN" b="1" dirty="0" smtClean="0"/>
              <a:t>Top rated cuisines on Zomato Mumbai</a:t>
            </a:r>
            <a:endParaRPr lang="en-IN" b="1" dirty="0"/>
          </a:p>
        </p:txBody>
      </p:sp>
      <p:pic>
        <p:nvPicPr>
          <p:cNvPr id="5" name="Picture 4"/>
          <p:cNvPicPr>
            <a:picLocks noChangeAspect="1"/>
          </p:cNvPicPr>
          <p:nvPr/>
        </p:nvPicPr>
        <p:blipFill>
          <a:blip r:embed="rId2"/>
          <a:stretch>
            <a:fillRect/>
          </a:stretch>
        </p:blipFill>
        <p:spPr>
          <a:xfrm>
            <a:off x="838200" y="576228"/>
            <a:ext cx="7543800" cy="4129122"/>
          </a:xfrm>
          <a:prstGeom prst="rect">
            <a:avLst/>
          </a:prstGeom>
        </p:spPr>
      </p:pic>
    </p:spTree>
    <p:extLst>
      <p:ext uri="{BB962C8B-B14F-4D97-AF65-F5344CB8AC3E}">
        <p14:creationId xmlns:p14="http://schemas.microsoft.com/office/powerpoint/2010/main" val="4442206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454B1-930A-44B3-9E58-B7DF4E6AA15E}"/>
              </a:ext>
            </a:extLst>
          </p:cNvPr>
          <p:cNvSpPr>
            <a:spLocks noGrp="1"/>
          </p:cNvSpPr>
          <p:nvPr>
            <p:ph type="title"/>
          </p:nvPr>
        </p:nvSpPr>
        <p:spPr>
          <a:xfrm>
            <a:off x="381000" y="122667"/>
            <a:ext cx="8374551" cy="369332"/>
          </a:xfrm>
        </p:spPr>
        <p:txBody>
          <a:bodyPr>
            <a:normAutofit fontScale="90000"/>
          </a:bodyPr>
          <a:lstStyle/>
          <a:p>
            <a:r>
              <a:rPr lang="en-IN" dirty="0"/>
              <a:t>			Rating and cost</a:t>
            </a:r>
          </a:p>
        </p:txBody>
      </p:sp>
      <p:sp>
        <p:nvSpPr>
          <p:cNvPr id="3" name="Text Placeholder 2">
            <a:extLst>
              <a:ext uri="{FF2B5EF4-FFF2-40B4-BE49-F238E27FC236}">
                <a16:creationId xmlns:a16="http://schemas.microsoft.com/office/drawing/2014/main" id="{F114B091-F36F-480E-8B1D-7F229C0EF4D8}"/>
              </a:ext>
            </a:extLst>
          </p:cNvPr>
          <p:cNvSpPr>
            <a:spLocks noGrp="1"/>
          </p:cNvSpPr>
          <p:nvPr>
            <p:ph idx="1"/>
          </p:nvPr>
        </p:nvSpPr>
        <p:spPr>
          <a:xfrm>
            <a:off x="6553200" y="532888"/>
            <a:ext cx="2476500" cy="3785652"/>
          </a:xfrm>
        </p:spPr>
        <p:txBody>
          <a:bodyPr>
            <a:normAutofit/>
          </a:bodyPr>
          <a:lstStyle/>
          <a:p>
            <a:r>
              <a:rPr lang="en-IN" sz="2000" b="1" dirty="0"/>
              <a:t>Pearson correlation.</a:t>
            </a:r>
            <a:r>
              <a:rPr lang="en-IN" dirty="0"/>
              <a:t/>
            </a:r>
            <a:br>
              <a:rPr lang="en-IN" dirty="0"/>
            </a:br>
            <a:r>
              <a:rPr lang="en-IN" b="1" dirty="0"/>
              <a:t>Null Hypothesis</a:t>
            </a:r>
            <a:r>
              <a:rPr lang="en-IN" dirty="0"/>
              <a:t> : There is no relationship between the rating and price of the restaurant</a:t>
            </a:r>
            <a:br>
              <a:rPr lang="en-IN" dirty="0"/>
            </a:br>
            <a:r>
              <a:rPr lang="en-IN" b="1" dirty="0"/>
              <a:t>Alternate Hypothesis</a:t>
            </a:r>
            <a:r>
              <a:rPr lang="en-IN" dirty="0"/>
              <a:t> : There is some relationship between the two.</a:t>
            </a:r>
          </a:p>
          <a:p>
            <a:r>
              <a:rPr lang="en-US" altLang="en-US" sz="1200" dirty="0">
                <a:solidFill>
                  <a:srgbClr val="000000"/>
                </a:solidFill>
                <a:latin typeface="Arial" panose="020B0604020202020204" pitchFamily="34" charset="0"/>
              </a:rPr>
              <a:t>Pearson Correlation Coefficient:  0.2268062259131467 and a P-value of: </a:t>
            </a:r>
            <a:r>
              <a:rPr lang="en-US" altLang="en-US" sz="1200" dirty="0" smtClean="0">
                <a:solidFill>
                  <a:srgbClr val="000000"/>
                </a:solidFill>
                <a:latin typeface="Arial" panose="020B0604020202020204" pitchFamily="34" charset="0"/>
              </a:rPr>
              <a:t>3.771334182453177e-15</a:t>
            </a:r>
          </a:p>
          <a:p>
            <a:r>
              <a:rPr lang="en-US" altLang="en-US" dirty="0" smtClean="0">
                <a:solidFill>
                  <a:srgbClr val="000000"/>
                </a:solidFill>
                <a:latin typeface="Arial" panose="020B0604020202020204" pitchFamily="34" charset="0"/>
              </a:rPr>
              <a:t>Reject our NULL hypothesis.</a:t>
            </a:r>
            <a:r>
              <a:rPr lang="en-US" altLang="en-US" sz="800" dirty="0" smtClean="0">
                <a:solidFill>
                  <a:srgbClr val="000000"/>
                </a:solidFill>
                <a:latin typeface="Arial" panose="020B0604020202020204" pitchFamily="34" charset="0"/>
              </a:rPr>
              <a:t> </a:t>
            </a:r>
            <a:r>
              <a:rPr lang="en-US" altLang="en-US" dirty="0" smtClean="0">
                <a:solidFill>
                  <a:srgbClr val="000000"/>
                </a:solidFill>
                <a:latin typeface="Arial" panose="020B0604020202020204" pitchFamily="34" charset="0"/>
              </a:rPr>
              <a:t>There is some relationship between the two</a:t>
            </a:r>
            <a:endParaRPr lang="en-IN" dirty="0"/>
          </a:p>
        </p:txBody>
      </p:sp>
      <p:sp>
        <p:nvSpPr>
          <p:cNvPr id="7" name="Rectangle 2">
            <a:extLst>
              <a:ext uri="{FF2B5EF4-FFF2-40B4-BE49-F238E27FC236}">
                <a16:creationId xmlns:a16="http://schemas.microsoft.com/office/drawing/2014/main" id="{20A551AA-3298-46C1-8B3F-F25390114C5A}"/>
              </a:ext>
            </a:extLst>
          </p:cNvPr>
          <p:cNvSpPr>
            <a:spLocks noChangeArrowheads="1"/>
          </p:cNvSpPr>
          <p:nvPr/>
        </p:nvSpPr>
        <p:spPr bwMode="auto">
          <a:xfrm>
            <a:off x="0" y="-125343"/>
            <a:ext cx="6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Helvetica Neue"/>
              </a:rPr>
              <a:t/>
            </a:r>
            <a:br>
              <a:rPr kumimoji="0" lang="en-US" altLang="en-US" sz="1000" b="0" i="0" u="none" strike="noStrike" cap="none" normalizeH="0" baseline="0" dirty="0">
                <a:ln>
                  <a:noFill/>
                </a:ln>
                <a:solidFill>
                  <a:srgbClr val="000000"/>
                </a:solidFill>
                <a:effectLst/>
                <a:latin typeface="Helvetica Neu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p:cNvPicPr>
            <a:picLocks noChangeAspect="1"/>
          </p:cNvPicPr>
          <p:nvPr/>
        </p:nvPicPr>
        <p:blipFill>
          <a:blip r:embed="rId2"/>
          <a:stretch>
            <a:fillRect/>
          </a:stretch>
        </p:blipFill>
        <p:spPr>
          <a:xfrm>
            <a:off x="228599" y="451110"/>
            <a:ext cx="6324601" cy="4254240"/>
          </a:xfrm>
          <a:prstGeom prst="rect">
            <a:avLst/>
          </a:prstGeom>
        </p:spPr>
      </p:pic>
    </p:spTree>
    <p:extLst>
      <p:ext uri="{BB962C8B-B14F-4D97-AF65-F5344CB8AC3E}">
        <p14:creationId xmlns:p14="http://schemas.microsoft.com/office/powerpoint/2010/main" val="34027312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DBCD5-DD20-4E2E-BEAF-1056DC9E0956}"/>
              </a:ext>
            </a:extLst>
          </p:cNvPr>
          <p:cNvSpPr>
            <a:spLocks noGrp="1"/>
          </p:cNvSpPr>
          <p:nvPr>
            <p:ph type="title"/>
          </p:nvPr>
        </p:nvSpPr>
        <p:spPr>
          <a:xfrm>
            <a:off x="152400" y="133350"/>
            <a:ext cx="8839200" cy="838200"/>
          </a:xfrm>
        </p:spPr>
        <p:txBody>
          <a:bodyPr>
            <a:normAutofit fontScale="90000"/>
          </a:bodyPr>
          <a:lstStyle/>
          <a:p>
            <a:r>
              <a:rPr lang="en-US" b="1" dirty="0" smtClean="0"/>
              <a:t>           Does </a:t>
            </a:r>
            <a:r>
              <a:rPr lang="en-US" b="1" dirty="0"/>
              <a:t>more votes means Higher Ratings?</a:t>
            </a:r>
            <a:br>
              <a:rPr lang="en-US" b="1" dirty="0"/>
            </a:br>
            <a:endParaRPr lang="en-IN" dirty="0"/>
          </a:p>
        </p:txBody>
      </p:sp>
      <p:pic>
        <p:nvPicPr>
          <p:cNvPr id="4" name="Picture 3"/>
          <p:cNvPicPr>
            <a:picLocks noChangeAspect="1"/>
          </p:cNvPicPr>
          <p:nvPr/>
        </p:nvPicPr>
        <p:blipFill>
          <a:blip r:embed="rId2"/>
          <a:stretch>
            <a:fillRect/>
          </a:stretch>
        </p:blipFill>
        <p:spPr>
          <a:xfrm>
            <a:off x="533400" y="552450"/>
            <a:ext cx="6096000" cy="4152900"/>
          </a:xfrm>
          <a:prstGeom prst="rect">
            <a:avLst/>
          </a:prstGeom>
        </p:spPr>
      </p:pic>
      <p:sp>
        <p:nvSpPr>
          <p:cNvPr id="7" name="Text Placeholder 2">
            <a:extLst>
              <a:ext uri="{FF2B5EF4-FFF2-40B4-BE49-F238E27FC236}">
                <a16:creationId xmlns:a16="http://schemas.microsoft.com/office/drawing/2014/main" id="{F114B091-F36F-480E-8B1D-7F229C0EF4D8}"/>
              </a:ext>
            </a:extLst>
          </p:cNvPr>
          <p:cNvSpPr>
            <a:spLocks noGrp="1"/>
          </p:cNvSpPr>
          <p:nvPr>
            <p:ph idx="1"/>
          </p:nvPr>
        </p:nvSpPr>
        <p:spPr>
          <a:xfrm>
            <a:off x="6538091" y="600403"/>
            <a:ext cx="2476500" cy="3785652"/>
          </a:xfrm>
        </p:spPr>
        <p:txBody>
          <a:bodyPr>
            <a:normAutofit lnSpcReduction="10000"/>
          </a:bodyPr>
          <a:lstStyle/>
          <a:p>
            <a:r>
              <a:rPr lang="en-US" sz="1700" dirty="0"/>
              <a:t>As it seems, from a quick glance, there is no </a:t>
            </a:r>
            <a:r>
              <a:rPr lang="en-US" sz="1700" dirty="0" smtClean="0"/>
              <a:t>observable </a:t>
            </a:r>
            <a:r>
              <a:rPr lang="en-US" sz="1700" dirty="0"/>
              <a:t>linear relationship. At almost every price point, there appears to be both low and high cost restaurants</a:t>
            </a:r>
            <a:r>
              <a:rPr lang="en-US" sz="1700" dirty="0" smtClean="0"/>
              <a:t>.</a:t>
            </a:r>
          </a:p>
          <a:p>
            <a:r>
              <a:rPr lang="en-US" altLang="en-US" sz="1200" dirty="0">
                <a:solidFill>
                  <a:srgbClr val="000000"/>
                </a:solidFill>
                <a:latin typeface="Arial" panose="020B0604020202020204" pitchFamily="34" charset="0"/>
              </a:rPr>
              <a:t>Pearson Correlation Coefficient:  0.4481341033447588 and a P-value of: </a:t>
            </a:r>
            <a:r>
              <a:rPr lang="en-US" altLang="en-US" sz="1200" dirty="0" smtClean="0">
                <a:solidFill>
                  <a:srgbClr val="000000"/>
                </a:solidFill>
                <a:latin typeface="Arial" panose="020B0604020202020204" pitchFamily="34" charset="0"/>
              </a:rPr>
              <a:t>5.149782109217486e-59</a:t>
            </a:r>
          </a:p>
          <a:p>
            <a:r>
              <a:rPr lang="en-US" sz="1600" dirty="0">
                <a:solidFill>
                  <a:srgbClr val="000000"/>
                </a:solidFill>
                <a:latin typeface="Arial" panose="020B0604020202020204" pitchFamily="34" charset="0"/>
              </a:rPr>
              <a:t>We reject our NULL hypothesis and accept the Alternate Hypothesis </a:t>
            </a:r>
            <a:r>
              <a:rPr lang="en-US" sz="1600" dirty="0" smtClean="0">
                <a:solidFill>
                  <a:srgbClr val="000000"/>
                </a:solidFill>
                <a:latin typeface="Arial" panose="020B0604020202020204" pitchFamily="34" charset="0"/>
              </a:rPr>
              <a:t>i.e. </a:t>
            </a:r>
            <a:r>
              <a:rPr lang="en-US" sz="1600" dirty="0">
                <a:solidFill>
                  <a:srgbClr val="000000"/>
                </a:solidFill>
                <a:latin typeface="Arial" panose="020B0604020202020204" pitchFamily="34" charset="0"/>
              </a:rPr>
              <a:t>both the variables are related and our finding was statistically significant</a:t>
            </a:r>
            <a:endParaRPr lang="en-US" altLang="en-US" sz="1600" dirty="0">
              <a:solidFill>
                <a:srgbClr val="000000"/>
              </a:solidFill>
              <a:latin typeface="Arial" panose="020B0604020202020204" pitchFamily="34" charset="0"/>
            </a:endParaRPr>
          </a:p>
        </p:txBody>
      </p:sp>
    </p:spTree>
    <p:extLst>
      <p:ext uri="{BB962C8B-B14F-4D97-AF65-F5344CB8AC3E}">
        <p14:creationId xmlns:p14="http://schemas.microsoft.com/office/powerpoint/2010/main" val="13667422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CE535-629A-44B6-90C0-2F045D650043}"/>
              </a:ext>
            </a:extLst>
          </p:cNvPr>
          <p:cNvSpPr>
            <a:spLocks noGrp="1"/>
          </p:cNvSpPr>
          <p:nvPr>
            <p:ph type="title"/>
          </p:nvPr>
        </p:nvSpPr>
        <p:spPr>
          <a:xfrm>
            <a:off x="475248" y="114998"/>
            <a:ext cx="8374551" cy="369332"/>
          </a:xfrm>
        </p:spPr>
        <p:txBody>
          <a:bodyPr>
            <a:noAutofit/>
          </a:bodyPr>
          <a:lstStyle/>
          <a:p>
            <a:r>
              <a:rPr lang="en-IN" sz="2500" b="1" dirty="0" smtClean="0"/>
              <a:t>K-means clustering based on Cuisines </a:t>
            </a:r>
            <a:endParaRPr lang="en-IN" sz="2500" b="1" dirty="0"/>
          </a:p>
        </p:txBody>
      </p:sp>
      <p:sp>
        <p:nvSpPr>
          <p:cNvPr id="3" name="Text Placeholder 2">
            <a:extLst>
              <a:ext uri="{FF2B5EF4-FFF2-40B4-BE49-F238E27FC236}">
                <a16:creationId xmlns:a16="http://schemas.microsoft.com/office/drawing/2014/main" id="{A459DB3A-FCC0-4152-B52D-1B8962306AD1}"/>
              </a:ext>
            </a:extLst>
          </p:cNvPr>
          <p:cNvSpPr>
            <a:spLocks noGrp="1"/>
          </p:cNvSpPr>
          <p:nvPr>
            <p:ph idx="1"/>
          </p:nvPr>
        </p:nvSpPr>
        <p:spPr>
          <a:xfrm>
            <a:off x="6844145" y="971550"/>
            <a:ext cx="2286000" cy="923330"/>
          </a:xfrm>
        </p:spPr>
        <p:txBody>
          <a:bodyPr/>
          <a:lstStyle/>
          <a:p>
            <a:pPr marL="171450" indent="-171450">
              <a:buFont typeface="Wingdings" panose="05000000000000000000" pitchFamily="2" charset="2"/>
              <a:buChar char="q"/>
            </a:pPr>
            <a:r>
              <a:rPr lang="en-IN" sz="1200" b="1" dirty="0"/>
              <a:t>Cluster 1</a:t>
            </a:r>
            <a:r>
              <a:rPr lang="en-IN" sz="1200" dirty="0"/>
              <a:t> </a:t>
            </a:r>
            <a:r>
              <a:rPr lang="en-IN" sz="1200" dirty="0" smtClean="0"/>
              <a:t>are those marked in Blue are the places that are more famous for its</a:t>
            </a:r>
            <a:r>
              <a:rPr lang="en-US" sz="1200" dirty="0"/>
              <a:t> North Indian food, Chinese and Fast food</a:t>
            </a:r>
            <a:r>
              <a:rPr lang="en-IN" sz="1200" dirty="0" smtClean="0"/>
              <a:t>.</a:t>
            </a:r>
            <a:r>
              <a:rPr lang="en-IN" sz="1200" dirty="0"/>
              <a:t> </a:t>
            </a:r>
            <a:br>
              <a:rPr lang="en-IN" sz="1200" dirty="0"/>
            </a:br>
            <a:endParaRPr lang="en-IN" sz="1200" dirty="0"/>
          </a:p>
        </p:txBody>
      </p:sp>
      <p:sp>
        <p:nvSpPr>
          <p:cNvPr id="6" name="Rectangle 5">
            <a:extLst>
              <a:ext uri="{FF2B5EF4-FFF2-40B4-BE49-F238E27FC236}">
                <a16:creationId xmlns:a16="http://schemas.microsoft.com/office/drawing/2014/main" id="{893E1443-EE3D-4FF5-BCB1-C6192842CFC9}"/>
              </a:ext>
            </a:extLst>
          </p:cNvPr>
          <p:cNvSpPr/>
          <p:nvPr/>
        </p:nvSpPr>
        <p:spPr>
          <a:xfrm>
            <a:off x="6768494" y="1809750"/>
            <a:ext cx="2375506" cy="1015663"/>
          </a:xfrm>
          <a:prstGeom prst="rect">
            <a:avLst/>
          </a:prstGeom>
        </p:spPr>
        <p:txBody>
          <a:bodyPr wrap="square">
            <a:spAutoFit/>
          </a:bodyPr>
          <a:lstStyle/>
          <a:p>
            <a:pPr marL="171450" indent="-171450">
              <a:buFont typeface="Wingdings" panose="05000000000000000000" pitchFamily="2" charset="2"/>
              <a:buChar char="q"/>
            </a:pPr>
            <a:r>
              <a:rPr lang="en-IN" sz="1200" b="1" dirty="0"/>
              <a:t>Cluster 2</a:t>
            </a:r>
            <a:r>
              <a:rPr lang="en-IN" sz="1200" dirty="0"/>
              <a:t> or those marked in Green are those places that are more </a:t>
            </a:r>
            <a:r>
              <a:rPr lang="en-IN" sz="1200" dirty="0" smtClean="0"/>
              <a:t>famous </a:t>
            </a:r>
            <a:r>
              <a:rPr lang="en-US" sz="1200" dirty="0"/>
              <a:t>for its International, Indian, Chinese as well as fast food.</a:t>
            </a:r>
            <a:endParaRPr lang="en-IN" sz="1200" dirty="0"/>
          </a:p>
        </p:txBody>
      </p:sp>
      <p:sp>
        <p:nvSpPr>
          <p:cNvPr id="7" name="Rectangle 6">
            <a:extLst>
              <a:ext uri="{FF2B5EF4-FFF2-40B4-BE49-F238E27FC236}">
                <a16:creationId xmlns:a16="http://schemas.microsoft.com/office/drawing/2014/main" id="{83E41EDE-1C62-45C9-BCDB-1DC422D3772D}"/>
              </a:ext>
            </a:extLst>
          </p:cNvPr>
          <p:cNvSpPr/>
          <p:nvPr/>
        </p:nvSpPr>
        <p:spPr>
          <a:xfrm>
            <a:off x="6768495" y="2961681"/>
            <a:ext cx="2146906" cy="830997"/>
          </a:xfrm>
          <a:prstGeom prst="rect">
            <a:avLst/>
          </a:prstGeom>
        </p:spPr>
        <p:txBody>
          <a:bodyPr wrap="square">
            <a:spAutoFit/>
          </a:bodyPr>
          <a:lstStyle/>
          <a:p>
            <a:pPr marL="171450" indent="-171450">
              <a:buFont typeface="Wingdings" panose="05000000000000000000" pitchFamily="2" charset="2"/>
              <a:buChar char="q"/>
            </a:pPr>
            <a:r>
              <a:rPr lang="en-IN" sz="1200" b="1" dirty="0"/>
              <a:t>Cluster 3</a:t>
            </a:r>
            <a:r>
              <a:rPr lang="en-IN" sz="1200" dirty="0"/>
              <a:t> or those marked in Purple were </a:t>
            </a:r>
            <a:r>
              <a:rPr lang="en-IN" sz="1200" dirty="0" smtClean="0"/>
              <a:t>t</a:t>
            </a:r>
            <a:r>
              <a:rPr lang="en-US" sz="1200" dirty="0" smtClean="0"/>
              <a:t>hose </a:t>
            </a:r>
            <a:r>
              <a:rPr lang="en-US" sz="1200" dirty="0"/>
              <a:t>areas where Street Food, Chinese, Fast food are </a:t>
            </a:r>
            <a:r>
              <a:rPr lang="en-US" sz="1200" dirty="0" smtClean="0"/>
              <a:t>least </a:t>
            </a:r>
            <a:r>
              <a:rPr lang="en-US" sz="1200" dirty="0"/>
              <a:t>popular</a:t>
            </a:r>
            <a:endParaRPr lang="en-IN" sz="1200" dirty="0"/>
          </a:p>
        </p:txBody>
      </p:sp>
      <p:pic>
        <p:nvPicPr>
          <p:cNvPr id="4" name="Picture 3"/>
          <p:cNvPicPr>
            <a:picLocks noChangeAspect="1"/>
          </p:cNvPicPr>
          <p:nvPr/>
        </p:nvPicPr>
        <p:blipFill>
          <a:blip r:embed="rId2"/>
          <a:stretch>
            <a:fillRect/>
          </a:stretch>
        </p:blipFill>
        <p:spPr>
          <a:xfrm>
            <a:off x="310096" y="484329"/>
            <a:ext cx="6444544" cy="4221021"/>
          </a:xfrm>
          <a:prstGeom prst="rect">
            <a:avLst/>
          </a:prstGeom>
        </p:spPr>
      </p:pic>
    </p:spTree>
    <p:extLst>
      <p:ext uri="{BB962C8B-B14F-4D97-AF65-F5344CB8AC3E}">
        <p14:creationId xmlns:p14="http://schemas.microsoft.com/office/powerpoint/2010/main" val="37324244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0561B-231B-450A-BBD0-74BBCD81EBBB}"/>
              </a:ext>
            </a:extLst>
          </p:cNvPr>
          <p:cNvSpPr>
            <a:spLocks noGrp="1"/>
          </p:cNvSpPr>
          <p:nvPr>
            <p:ph type="title"/>
          </p:nvPr>
        </p:nvSpPr>
        <p:spPr>
          <a:xfrm>
            <a:off x="384724" y="233882"/>
            <a:ext cx="8374551" cy="509068"/>
          </a:xfrm>
        </p:spPr>
        <p:txBody>
          <a:bodyPr>
            <a:normAutofit fontScale="90000"/>
          </a:bodyPr>
          <a:lstStyle/>
          <a:p>
            <a:r>
              <a:rPr lang="en-IN" dirty="0"/>
              <a:t>		</a:t>
            </a:r>
            <a:r>
              <a:rPr lang="en-IN" b="1" dirty="0"/>
              <a:t>Conclusion and future </a:t>
            </a:r>
            <a:r>
              <a:rPr lang="en-IN" b="1" dirty="0" smtClean="0"/>
              <a:t>interpretation</a:t>
            </a:r>
            <a:endParaRPr lang="en-IN" b="1" dirty="0"/>
          </a:p>
        </p:txBody>
      </p:sp>
      <p:sp>
        <p:nvSpPr>
          <p:cNvPr id="3" name="Text Placeholder 2">
            <a:extLst>
              <a:ext uri="{FF2B5EF4-FFF2-40B4-BE49-F238E27FC236}">
                <a16:creationId xmlns:a16="http://schemas.microsoft.com/office/drawing/2014/main" id="{2BBBDF52-A7E8-4DA6-97FF-9E7745F6779F}"/>
              </a:ext>
            </a:extLst>
          </p:cNvPr>
          <p:cNvSpPr>
            <a:spLocks noGrp="1"/>
          </p:cNvSpPr>
          <p:nvPr>
            <p:ph idx="1"/>
          </p:nvPr>
        </p:nvSpPr>
        <p:spPr>
          <a:xfrm>
            <a:off x="475248" y="792217"/>
            <a:ext cx="8193502" cy="3915760"/>
          </a:xfrm>
        </p:spPr>
        <p:txBody>
          <a:bodyPr/>
          <a:lstStyle/>
          <a:p>
            <a:pPr marL="285750" indent="-285750">
              <a:buFont typeface="Arial" panose="020B0604020202020204" pitchFamily="34" charset="0"/>
              <a:buChar char="•"/>
            </a:pPr>
            <a:r>
              <a:rPr lang="en-IN" dirty="0"/>
              <a:t>Quick service </a:t>
            </a:r>
            <a:r>
              <a:rPr lang="en-IN" dirty="0" smtClean="0"/>
              <a:t>restaurants/home-delivery based business model </a:t>
            </a:r>
            <a:r>
              <a:rPr lang="en-IN" dirty="0"/>
              <a:t>are </a:t>
            </a:r>
            <a:r>
              <a:rPr lang="en-IN" dirty="0" smtClean="0"/>
              <a:t>now mainstream of </a:t>
            </a:r>
            <a:r>
              <a:rPr lang="en-IN" dirty="0"/>
              <a:t>the Indian food service market, and are growing fast. Fine dining is gaining prominence too. Both multi-cuisine and single-cuisine establishments have </a:t>
            </a:r>
            <a:r>
              <a:rPr lang="en-IN" dirty="0" smtClean="0"/>
              <a:t>seen </a:t>
            </a:r>
            <a:r>
              <a:rPr lang="en-IN" dirty="0"/>
              <a:t>tremendous growth.</a:t>
            </a:r>
          </a:p>
          <a:p>
            <a:pPr marL="285750" indent="-285750">
              <a:buFont typeface="Arial" panose="020B0604020202020204" pitchFamily="34" charset="0"/>
              <a:buChar char="•"/>
            </a:pPr>
            <a:r>
              <a:rPr lang="en-IN" dirty="0"/>
              <a:t>The model and the idea can be used in real life if </a:t>
            </a:r>
            <a:r>
              <a:rPr lang="en-IN" dirty="0" smtClean="0"/>
              <a:t>we get </a:t>
            </a:r>
            <a:r>
              <a:rPr lang="en-IN" dirty="0"/>
              <a:t>the access to the ordering data of Zomato.</a:t>
            </a:r>
          </a:p>
          <a:p>
            <a:pPr marL="285750" indent="-285750">
              <a:buFont typeface="Arial" panose="020B0604020202020204" pitchFamily="34" charset="0"/>
              <a:buChar char="•"/>
            </a:pPr>
            <a:r>
              <a:rPr lang="en-IN" dirty="0" smtClean="0"/>
              <a:t>Certainly </a:t>
            </a:r>
            <a:r>
              <a:rPr lang="en-IN" dirty="0"/>
              <a:t>about entire </a:t>
            </a:r>
            <a:r>
              <a:rPr lang="en-IN" dirty="0" smtClean="0"/>
              <a:t>neighbourhood </a:t>
            </a:r>
            <a:r>
              <a:rPr lang="en-IN" dirty="0"/>
              <a:t>which is really large is not possible. But the taste of a locality can be found out by their ordering pattern and the </a:t>
            </a:r>
            <a:r>
              <a:rPr lang="en-IN" dirty="0" smtClean="0"/>
              <a:t>types </a:t>
            </a:r>
            <a:r>
              <a:rPr lang="en-IN" dirty="0"/>
              <a:t>of </a:t>
            </a:r>
            <a:r>
              <a:rPr lang="en-IN" dirty="0" smtClean="0"/>
              <a:t>restaurant.</a:t>
            </a:r>
            <a:endParaRPr lang="en-IN" dirty="0"/>
          </a:p>
          <a:p>
            <a:pPr marL="285750" indent="-285750">
              <a:buFont typeface="Arial" panose="020B0604020202020204" pitchFamily="34" charset="0"/>
              <a:buChar char="•"/>
            </a:pPr>
            <a:r>
              <a:rPr lang="en-IN" dirty="0" smtClean="0"/>
              <a:t>Crave has </a:t>
            </a:r>
            <a:r>
              <a:rPr lang="en-IN" dirty="0"/>
              <a:t>its outlet in most of the </a:t>
            </a:r>
            <a:r>
              <a:rPr lang="en-IN" dirty="0" smtClean="0"/>
              <a:t>neighbourhood of Mumbai followed by other key players.  </a:t>
            </a:r>
            <a:r>
              <a:rPr lang="en-IN" dirty="0"/>
              <a:t>The Indian food service market has </a:t>
            </a:r>
            <a:r>
              <a:rPr lang="en-IN" dirty="0" smtClean="0"/>
              <a:t>seen tremendous changes and disruption when compared to early </a:t>
            </a:r>
            <a:r>
              <a:rPr lang="en-IN" dirty="0"/>
              <a:t>Nineties when it was dominated by unorganised players and few brands.</a:t>
            </a:r>
          </a:p>
          <a:p>
            <a:pPr marL="285750" indent="-285750">
              <a:buFont typeface="Arial" panose="020B0604020202020204" pitchFamily="34" charset="0"/>
              <a:buChar char="•"/>
            </a:pPr>
            <a:r>
              <a:rPr lang="en-IN" dirty="0"/>
              <a:t>These pattern can be </a:t>
            </a:r>
            <a:r>
              <a:rPr lang="en-IN" dirty="0" smtClean="0"/>
              <a:t>analysed from </a:t>
            </a:r>
            <a:r>
              <a:rPr lang="en-IN" dirty="0"/>
              <a:t>the data which is seen in the real life too. Thanks to the diversity of </a:t>
            </a:r>
            <a:r>
              <a:rPr lang="en-IN" dirty="0" smtClean="0"/>
              <a:t>Indian food market. </a:t>
            </a:r>
            <a:r>
              <a:rPr lang="en-IN" dirty="0"/>
              <a:t>The data can also be used to find out the popular food, type of people, residency area </a:t>
            </a:r>
            <a:r>
              <a:rPr lang="en-IN" dirty="0" smtClean="0"/>
              <a:t>etc. </a:t>
            </a:r>
            <a:r>
              <a:rPr lang="en-IN" dirty="0"/>
              <a:t>to help new restaurants take better data driven decisions.</a:t>
            </a:r>
          </a:p>
        </p:txBody>
      </p:sp>
    </p:spTree>
    <p:extLst>
      <p:ext uri="{BB962C8B-B14F-4D97-AF65-F5344CB8AC3E}">
        <p14:creationId xmlns:p14="http://schemas.microsoft.com/office/powerpoint/2010/main" val="16017077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295169"/>
            <a:ext cx="7724775" cy="566822"/>
          </a:xfrm>
          <a:prstGeom prst="rect">
            <a:avLst/>
          </a:prstGeom>
        </p:spPr>
        <p:txBody>
          <a:bodyPr vert="horz" wrap="square" lIns="0" tIns="12700" rIns="0" bIns="0" rtlCol="0">
            <a:spAutoFit/>
          </a:bodyPr>
          <a:lstStyle/>
          <a:p>
            <a:pPr marL="12700">
              <a:lnSpc>
                <a:spcPct val="100000"/>
              </a:lnSpc>
              <a:spcBef>
                <a:spcPts val="100"/>
              </a:spcBef>
            </a:pPr>
            <a:r>
              <a:rPr lang="en-IN" b="1" spc="10" dirty="0"/>
              <a:t>Why </a:t>
            </a:r>
            <a:r>
              <a:rPr lang="en-IN" b="1" spc="10" dirty="0" smtClean="0"/>
              <a:t>Mumbai Restaurants </a:t>
            </a:r>
            <a:r>
              <a:rPr lang="en-IN" b="1" spc="10" dirty="0"/>
              <a:t>only ?</a:t>
            </a:r>
            <a:endParaRPr b="1" spc="25" dirty="0"/>
          </a:p>
        </p:txBody>
      </p:sp>
      <p:sp>
        <p:nvSpPr>
          <p:cNvPr id="3" name="object 3"/>
          <p:cNvSpPr txBox="1"/>
          <p:nvPr/>
        </p:nvSpPr>
        <p:spPr>
          <a:xfrm>
            <a:off x="475248" y="1253751"/>
            <a:ext cx="7990840" cy="3838487"/>
          </a:xfrm>
          <a:prstGeom prst="rect">
            <a:avLst/>
          </a:prstGeom>
        </p:spPr>
        <p:txBody>
          <a:bodyPr vert="horz" wrap="square" lIns="0" tIns="12700" rIns="0" bIns="0" rtlCol="0">
            <a:spAutoFit/>
          </a:bodyPr>
          <a:lstStyle/>
          <a:p>
            <a:pPr marL="379095" marR="5080" indent="-366395">
              <a:lnSpc>
                <a:spcPct val="114599"/>
              </a:lnSpc>
              <a:spcBef>
                <a:spcPts val="100"/>
              </a:spcBef>
              <a:buChar char="●"/>
              <a:tabLst>
                <a:tab pos="379095" algn="l"/>
                <a:tab pos="379730" algn="l"/>
              </a:tabLst>
            </a:pPr>
            <a:r>
              <a:rPr lang="en-GB" dirty="0"/>
              <a:t>Mumbai </a:t>
            </a:r>
            <a:r>
              <a:rPr lang="en-GB" dirty="0" smtClean="0"/>
              <a:t>is </a:t>
            </a:r>
            <a:r>
              <a:rPr lang="en-GB" dirty="0"/>
              <a:t>a densely populated capital city of state Maharashtra on India’s west coast. It is the country’s financial and commercial centre and its principal port on the Arabian Sea. Mumbai is India’s most-populous city, and it is one of the largest and most densely populated urban areas in the world with an estimated city proper population of 12.5 million living under Municipal Corporation of Greater Mumbai. </a:t>
            </a:r>
            <a:endParaRPr lang="en-GB" dirty="0" smtClean="0"/>
          </a:p>
          <a:p>
            <a:pPr marL="379095" marR="5080" indent="-366395">
              <a:lnSpc>
                <a:spcPct val="114599"/>
              </a:lnSpc>
              <a:spcBef>
                <a:spcPts val="100"/>
              </a:spcBef>
              <a:buFontTx/>
              <a:buChar char="●"/>
              <a:tabLst>
                <a:tab pos="379095" algn="l"/>
                <a:tab pos="379730" algn="l"/>
              </a:tabLst>
            </a:pPr>
            <a:r>
              <a:rPr lang="en-GB" dirty="0"/>
              <a:t>The metropolis has a roadside fast food consisting of Maharashtrian </a:t>
            </a:r>
            <a:r>
              <a:rPr lang="en-GB" dirty="0" err="1"/>
              <a:t>Pav</a:t>
            </a:r>
            <a:r>
              <a:rPr lang="en-GB" dirty="0"/>
              <a:t> </a:t>
            </a:r>
            <a:r>
              <a:rPr lang="en-GB" dirty="0" err="1"/>
              <a:t>Bhaji</a:t>
            </a:r>
            <a:r>
              <a:rPr lang="en-GB" dirty="0"/>
              <a:t>, Vada </a:t>
            </a:r>
            <a:r>
              <a:rPr lang="en-GB" dirty="0" err="1"/>
              <a:t>pavs</a:t>
            </a:r>
            <a:r>
              <a:rPr lang="en-GB" dirty="0"/>
              <a:t>, </a:t>
            </a:r>
            <a:r>
              <a:rPr lang="en-GB" dirty="0" err="1"/>
              <a:t>Dabeli</a:t>
            </a:r>
            <a:r>
              <a:rPr lang="en-GB" dirty="0"/>
              <a:t>, </a:t>
            </a:r>
            <a:r>
              <a:rPr lang="en-GB" dirty="0" err="1"/>
              <a:t>Panipuri</a:t>
            </a:r>
            <a:r>
              <a:rPr lang="en-GB" dirty="0"/>
              <a:t>, </a:t>
            </a:r>
            <a:r>
              <a:rPr lang="en-GB" dirty="0" err="1"/>
              <a:t>Bhelpuri</a:t>
            </a:r>
            <a:r>
              <a:rPr lang="en-GB" dirty="0"/>
              <a:t>, etc. South Indian and Chinese food is also popular in the city. Lebanese, Korean, Thai, Italian, Mexican, Mughlai, Punjabi, </a:t>
            </a:r>
            <a:r>
              <a:rPr lang="en-GB" dirty="0" err="1"/>
              <a:t>Mālvani</a:t>
            </a:r>
            <a:r>
              <a:rPr lang="en-GB" dirty="0"/>
              <a:t>, and Continental cuisine are also popular in Mumbai.</a:t>
            </a:r>
            <a:endParaRPr lang="en-US" dirty="0"/>
          </a:p>
          <a:p>
            <a:pPr marL="379095" marR="5080" indent="-366395">
              <a:lnSpc>
                <a:spcPct val="114599"/>
              </a:lnSpc>
              <a:spcBef>
                <a:spcPts val="100"/>
              </a:spcBef>
              <a:buChar char="●"/>
              <a:tabLst>
                <a:tab pos="379095" algn="l"/>
                <a:tab pos="379730" algn="l"/>
              </a:tabLst>
            </a:pPr>
            <a:endParaRPr lang="en-GB" dirty="0" smtClean="0"/>
          </a:p>
          <a:p>
            <a:pPr marL="379095" marR="5080" indent="-366395">
              <a:lnSpc>
                <a:spcPct val="114599"/>
              </a:lnSpc>
              <a:spcBef>
                <a:spcPts val="100"/>
              </a:spcBef>
              <a:buChar char="●"/>
              <a:tabLst>
                <a:tab pos="379095" algn="l"/>
                <a:tab pos="379730" algn="l"/>
              </a:tabLst>
            </a:pPr>
            <a:endParaRPr sz="1600" dirty="0">
              <a:latin typeface="Arial"/>
              <a:cs typeface="Aria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527997"/>
          </a:xfrm>
        </p:spPr>
        <p:txBody>
          <a:bodyPr>
            <a:normAutofit fontScale="90000"/>
          </a:bodyPr>
          <a:lstStyle/>
          <a:p>
            <a:r>
              <a:rPr lang="en-IN" b="1" spc="10" dirty="0"/>
              <a:t>Why Mumbai Restaurants only ?</a:t>
            </a:r>
            <a:endParaRPr lang="en-US" b="1" dirty="0"/>
          </a:p>
        </p:txBody>
      </p:sp>
      <p:sp>
        <p:nvSpPr>
          <p:cNvPr id="3" name="Content Placeholder 2"/>
          <p:cNvSpPr>
            <a:spLocks noGrp="1"/>
          </p:cNvSpPr>
          <p:nvPr>
            <p:ph idx="1"/>
          </p:nvPr>
        </p:nvSpPr>
        <p:spPr>
          <a:xfrm>
            <a:off x="609600" y="971550"/>
            <a:ext cx="7848600" cy="3657600"/>
          </a:xfrm>
        </p:spPr>
        <p:txBody>
          <a:bodyPr>
            <a:normAutofit fontScale="92500" lnSpcReduction="20000"/>
          </a:bodyPr>
          <a:lstStyle/>
          <a:p>
            <a:pPr marL="379095" marR="5080" indent="-366395" defTabSz="457200">
              <a:lnSpc>
                <a:spcPct val="114599"/>
              </a:lnSpc>
              <a:spcBef>
                <a:spcPts val="100"/>
              </a:spcBef>
              <a:buFont typeface="Arial" panose="020B0604020202020204" pitchFamily="34" charset="0"/>
              <a:buChar char="●"/>
              <a:tabLst>
                <a:tab pos="379095" algn="l"/>
                <a:tab pos="379730" algn="l"/>
              </a:tabLst>
            </a:pPr>
            <a:endParaRPr lang="en-GB" sz="1800" dirty="0" smtClean="0">
              <a:solidFill>
                <a:schemeClr val="tx1"/>
              </a:solidFill>
            </a:endParaRPr>
          </a:p>
          <a:p>
            <a:pPr marL="379095" marR="5080" indent="-366395" defTabSz="457200">
              <a:lnSpc>
                <a:spcPct val="114599"/>
              </a:lnSpc>
              <a:spcBef>
                <a:spcPts val="100"/>
              </a:spcBef>
              <a:buFont typeface="Arial" panose="020B0604020202020204" pitchFamily="34" charset="0"/>
              <a:buChar char="●"/>
              <a:tabLst>
                <a:tab pos="379095" algn="l"/>
                <a:tab pos="379730" algn="l"/>
              </a:tabLst>
            </a:pPr>
            <a:r>
              <a:rPr lang="en-GB" sz="1800" dirty="0" smtClean="0">
                <a:solidFill>
                  <a:schemeClr val="tx1"/>
                </a:solidFill>
              </a:rPr>
              <a:t>Mumbai </a:t>
            </a:r>
            <a:r>
              <a:rPr lang="en-GB" sz="1800" dirty="0">
                <a:solidFill>
                  <a:schemeClr val="tx1"/>
                </a:solidFill>
              </a:rPr>
              <a:t>has the largest of the organised food service markets pegged at nearly </a:t>
            </a:r>
            <a:r>
              <a:rPr lang="en-GB" sz="1800" dirty="0" err="1">
                <a:solidFill>
                  <a:schemeClr val="tx1"/>
                </a:solidFill>
              </a:rPr>
              <a:t>Rs</a:t>
            </a:r>
            <a:r>
              <a:rPr lang="en-GB" sz="1800" dirty="0">
                <a:solidFill>
                  <a:schemeClr val="tx1"/>
                </a:solidFill>
              </a:rPr>
              <a:t> 41,000 crore. Mumbai has the highest share in the organised market -which mainly accounts for standalone restaurants. Interestingly, in Mumbai, among international cuisines, 33% prefer Italian compared to 29% who like Chinese. People in the island city also prefers south Indian food to north Indian cuisines</a:t>
            </a:r>
            <a:r>
              <a:rPr lang="en-GB" sz="1800" dirty="0" smtClean="0">
                <a:solidFill>
                  <a:schemeClr val="tx1"/>
                </a:solidFill>
              </a:rPr>
              <a:t>.</a:t>
            </a:r>
          </a:p>
          <a:p>
            <a:pPr marL="379095" marR="5080" indent="-366395" defTabSz="457200">
              <a:lnSpc>
                <a:spcPct val="114599"/>
              </a:lnSpc>
              <a:spcBef>
                <a:spcPts val="100"/>
              </a:spcBef>
              <a:buFont typeface="Arial" panose="020B0604020202020204" pitchFamily="34" charset="0"/>
              <a:buChar char="●"/>
              <a:tabLst>
                <a:tab pos="379095" algn="l"/>
                <a:tab pos="379730" algn="l"/>
              </a:tabLst>
            </a:pPr>
            <a:r>
              <a:rPr lang="en-GB" sz="1800" dirty="0">
                <a:solidFill>
                  <a:schemeClr val="tx1"/>
                </a:solidFill>
              </a:rPr>
              <a:t>As Mumbai and its sub-urban area is growing, the number of restaurants is increasing day by day. Currently which stands at approximately 13,790 restaurants. With such a high number of restaurants, this industry is yet to saturate. In addition, new restaurants are opening every day. However, it has become difficult for them to compete with already established restaurants. The key issues that continue to pose a challenge to them include high real estate costs, rising food costs, shortage of quality work force, fragmented supply chain and over-licensing. </a:t>
            </a:r>
            <a:endParaRPr lang="en-US" sz="1800" dirty="0">
              <a:solidFill>
                <a:schemeClr val="tx1"/>
              </a:solidFill>
            </a:endParaRPr>
          </a:p>
          <a:p>
            <a:pPr marL="379095" marR="5080" indent="-366395" defTabSz="457200">
              <a:lnSpc>
                <a:spcPct val="114599"/>
              </a:lnSpc>
              <a:spcBef>
                <a:spcPts val="100"/>
              </a:spcBef>
              <a:buFont typeface="Arial" panose="020B0604020202020204" pitchFamily="34" charset="0"/>
              <a:buChar char="●"/>
              <a:tabLst>
                <a:tab pos="379095" algn="l"/>
                <a:tab pos="379730" algn="l"/>
              </a:tabLst>
            </a:pPr>
            <a:endParaRPr lang="en-US" sz="1800" dirty="0">
              <a:solidFill>
                <a:schemeClr val="tx1"/>
              </a:solidFill>
            </a:endParaRPr>
          </a:p>
          <a:p>
            <a:endParaRPr lang="en-US" dirty="0"/>
          </a:p>
        </p:txBody>
      </p:sp>
    </p:spTree>
    <p:extLst>
      <p:ext uri="{BB962C8B-B14F-4D97-AF65-F5344CB8AC3E}">
        <p14:creationId xmlns:p14="http://schemas.microsoft.com/office/powerpoint/2010/main" val="28765508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467783"/>
            <a:ext cx="5001895" cy="482600"/>
          </a:xfrm>
          <a:prstGeom prst="rect">
            <a:avLst/>
          </a:prstGeom>
        </p:spPr>
        <p:txBody>
          <a:bodyPr vert="horz" wrap="square" lIns="0" tIns="12700" rIns="0" bIns="0" rtlCol="0">
            <a:spAutoFit/>
          </a:bodyPr>
          <a:lstStyle/>
          <a:p>
            <a:pPr marL="12700">
              <a:lnSpc>
                <a:spcPct val="100000"/>
              </a:lnSpc>
              <a:spcBef>
                <a:spcPts val="100"/>
              </a:spcBef>
            </a:pPr>
            <a:r>
              <a:rPr sz="3000" b="1" spc="-40" dirty="0"/>
              <a:t>Data </a:t>
            </a:r>
            <a:r>
              <a:rPr sz="3000" b="1" spc="30" dirty="0"/>
              <a:t>acquisition </a:t>
            </a:r>
            <a:r>
              <a:rPr sz="3000" b="1" spc="-20" dirty="0"/>
              <a:t>and</a:t>
            </a:r>
            <a:r>
              <a:rPr sz="3000" b="1" spc="-300" dirty="0"/>
              <a:t> </a:t>
            </a:r>
            <a:r>
              <a:rPr sz="3000" b="1" dirty="0"/>
              <a:t>cleaning</a:t>
            </a:r>
          </a:p>
        </p:txBody>
      </p:sp>
      <p:sp>
        <p:nvSpPr>
          <p:cNvPr id="3" name="object 3"/>
          <p:cNvSpPr txBox="1"/>
          <p:nvPr/>
        </p:nvSpPr>
        <p:spPr>
          <a:xfrm>
            <a:off x="475248" y="1253751"/>
            <a:ext cx="7835265" cy="2262158"/>
          </a:xfrm>
          <a:prstGeom prst="rect">
            <a:avLst/>
          </a:prstGeom>
        </p:spPr>
        <p:txBody>
          <a:bodyPr vert="horz" wrap="square" lIns="0" tIns="12700" rIns="0" bIns="0" rtlCol="0">
            <a:spAutoFit/>
          </a:bodyPr>
          <a:lstStyle/>
          <a:p>
            <a:pPr marL="379095" marR="5080" indent="-366395">
              <a:lnSpc>
                <a:spcPct val="114599"/>
              </a:lnSpc>
              <a:spcBef>
                <a:spcPts val="100"/>
              </a:spcBef>
              <a:buChar char="●"/>
              <a:tabLst>
                <a:tab pos="379095" algn="l"/>
                <a:tab pos="379730" algn="l"/>
              </a:tabLst>
            </a:pPr>
            <a:r>
              <a:rPr lang="en-IN" spc="-30" dirty="0">
                <a:solidFill>
                  <a:srgbClr val="424242"/>
                </a:solidFill>
                <a:latin typeface="Arial"/>
                <a:cs typeface="Arial"/>
              </a:rPr>
              <a:t>The main data used for this project were from two sources: </a:t>
            </a:r>
          </a:p>
          <a:p>
            <a:pPr marL="836295" marR="5080" lvl="1" indent="-366395">
              <a:lnSpc>
                <a:spcPct val="114599"/>
              </a:lnSpc>
              <a:spcBef>
                <a:spcPts val="100"/>
              </a:spcBef>
              <a:buFont typeface="Courier New" panose="02070309020205020404" pitchFamily="49" charset="0"/>
              <a:buChar char="o"/>
              <a:tabLst>
                <a:tab pos="379095" algn="l"/>
                <a:tab pos="379730" algn="l"/>
              </a:tabLst>
            </a:pPr>
            <a:r>
              <a:rPr lang="en-GB" dirty="0">
                <a:latin typeface="Arial"/>
                <a:cs typeface="Arial"/>
              </a:rPr>
              <a:t>The restaurants data from the Zomato website was obtained from </a:t>
            </a:r>
            <a:r>
              <a:rPr lang="en-GB" dirty="0">
                <a:latin typeface="Arial"/>
                <a:cs typeface="Arial"/>
                <a:hlinkClick r:id="rId2"/>
              </a:rPr>
              <a:t>Kaggle</a:t>
            </a:r>
            <a:r>
              <a:rPr lang="en-GB" dirty="0">
                <a:latin typeface="Arial"/>
                <a:cs typeface="Arial"/>
              </a:rPr>
              <a:t> website.</a:t>
            </a:r>
            <a:endParaRPr lang="en-US" dirty="0">
              <a:latin typeface="Arial"/>
              <a:cs typeface="Arial"/>
            </a:endParaRPr>
          </a:p>
          <a:p>
            <a:pPr marL="836295" marR="5080" lvl="1" indent="-366395">
              <a:lnSpc>
                <a:spcPct val="114599"/>
              </a:lnSpc>
              <a:spcBef>
                <a:spcPts val="100"/>
              </a:spcBef>
              <a:buFont typeface="Courier New" panose="02070309020205020404" pitchFamily="49" charset="0"/>
              <a:buChar char="o"/>
              <a:tabLst>
                <a:tab pos="379095" algn="l"/>
                <a:tab pos="379730" algn="l"/>
              </a:tabLst>
            </a:pPr>
            <a:r>
              <a:rPr lang="en-IN" dirty="0" smtClean="0">
                <a:latin typeface="Arial"/>
                <a:cs typeface="Arial"/>
              </a:rPr>
              <a:t>Explore </a:t>
            </a:r>
            <a:r>
              <a:rPr lang="en-IN" dirty="0">
                <a:latin typeface="Arial"/>
                <a:cs typeface="Arial"/>
              </a:rPr>
              <a:t>trending venues in a </a:t>
            </a:r>
            <a:r>
              <a:rPr lang="en-IN" dirty="0" smtClean="0">
                <a:latin typeface="Arial"/>
                <a:cs typeface="Arial"/>
              </a:rPr>
              <a:t>neighbourhood </a:t>
            </a:r>
            <a:r>
              <a:rPr lang="en-IN" dirty="0">
                <a:latin typeface="Arial"/>
                <a:cs typeface="Arial"/>
              </a:rPr>
              <a:t>particularly restaurant </a:t>
            </a:r>
            <a:r>
              <a:rPr lang="en-IN" dirty="0" smtClean="0">
                <a:latin typeface="Arial"/>
                <a:cs typeface="Arial"/>
              </a:rPr>
              <a:t>(Foursquare </a:t>
            </a:r>
            <a:r>
              <a:rPr lang="en-IN" dirty="0">
                <a:latin typeface="Arial"/>
                <a:cs typeface="Arial"/>
              </a:rPr>
              <a:t>API).</a:t>
            </a:r>
            <a:endParaRPr dirty="0">
              <a:latin typeface="Arial"/>
              <a:cs typeface="Arial"/>
            </a:endParaRPr>
          </a:p>
          <a:p>
            <a:pPr marL="379095" indent="-366395">
              <a:lnSpc>
                <a:spcPct val="100000"/>
              </a:lnSpc>
              <a:spcBef>
                <a:spcPts val="315"/>
              </a:spcBef>
              <a:buChar char="●"/>
              <a:tabLst>
                <a:tab pos="379095" algn="l"/>
                <a:tab pos="379730" algn="l"/>
              </a:tabLst>
            </a:pPr>
            <a:r>
              <a:rPr sz="1800" spc="-15" dirty="0">
                <a:solidFill>
                  <a:srgbClr val="424242"/>
                </a:solidFill>
                <a:latin typeface="Arial"/>
                <a:cs typeface="Arial"/>
              </a:rPr>
              <a:t>In</a:t>
            </a:r>
            <a:r>
              <a:rPr sz="1800" spc="-65" dirty="0">
                <a:solidFill>
                  <a:srgbClr val="424242"/>
                </a:solidFill>
                <a:latin typeface="Arial"/>
                <a:cs typeface="Arial"/>
              </a:rPr>
              <a:t> </a:t>
            </a:r>
            <a:r>
              <a:rPr sz="1800" spc="5" dirty="0">
                <a:solidFill>
                  <a:srgbClr val="424242"/>
                </a:solidFill>
                <a:latin typeface="Arial"/>
                <a:cs typeface="Arial"/>
              </a:rPr>
              <a:t>total,</a:t>
            </a:r>
            <a:r>
              <a:rPr sz="1800" spc="-60" dirty="0">
                <a:solidFill>
                  <a:srgbClr val="424242"/>
                </a:solidFill>
                <a:latin typeface="Arial"/>
                <a:cs typeface="Arial"/>
              </a:rPr>
              <a:t> </a:t>
            </a:r>
            <a:r>
              <a:rPr lang="en-US" sz="1800" spc="-60" dirty="0" smtClean="0">
                <a:solidFill>
                  <a:srgbClr val="424242"/>
                </a:solidFill>
                <a:latin typeface="Arial"/>
                <a:cs typeface="Arial"/>
              </a:rPr>
              <a:t>more than 6000 </a:t>
            </a:r>
            <a:r>
              <a:rPr sz="1800" spc="25" dirty="0" smtClean="0">
                <a:solidFill>
                  <a:srgbClr val="424242"/>
                </a:solidFill>
                <a:latin typeface="Arial"/>
                <a:cs typeface="Arial"/>
              </a:rPr>
              <a:t>rows</a:t>
            </a:r>
            <a:r>
              <a:rPr sz="1800" spc="-60" dirty="0" smtClean="0">
                <a:solidFill>
                  <a:srgbClr val="424242"/>
                </a:solidFill>
                <a:latin typeface="Arial"/>
                <a:cs typeface="Arial"/>
              </a:rPr>
              <a:t> </a:t>
            </a:r>
            <a:r>
              <a:rPr sz="1800" spc="-10" dirty="0">
                <a:solidFill>
                  <a:srgbClr val="424242"/>
                </a:solidFill>
                <a:latin typeface="Arial"/>
                <a:cs typeface="Arial"/>
              </a:rPr>
              <a:t>and</a:t>
            </a:r>
            <a:r>
              <a:rPr sz="1800" spc="-60" dirty="0">
                <a:solidFill>
                  <a:srgbClr val="424242"/>
                </a:solidFill>
                <a:latin typeface="Arial"/>
                <a:cs typeface="Arial"/>
              </a:rPr>
              <a:t> </a:t>
            </a:r>
            <a:r>
              <a:rPr lang="en-IN" sz="1800" spc="5" dirty="0" smtClean="0">
                <a:solidFill>
                  <a:srgbClr val="424242"/>
                </a:solidFill>
                <a:latin typeface="Arial"/>
                <a:cs typeface="Arial"/>
              </a:rPr>
              <a:t>16</a:t>
            </a:r>
            <a:r>
              <a:rPr sz="1800" spc="-60" dirty="0" smtClean="0">
                <a:solidFill>
                  <a:srgbClr val="424242"/>
                </a:solidFill>
                <a:latin typeface="Arial"/>
                <a:cs typeface="Arial"/>
              </a:rPr>
              <a:t> </a:t>
            </a:r>
            <a:r>
              <a:rPr sz="1800" spc="10" dirty="0">
                <a:solidFill>
                  <a:srgbClr val="424242"/>
                </a:solidFill>
                <a:latin typeface="Arial"/>
                <a:cs typeface="Arial"/>
              </a:rPr>
              <a:t>features</a:t>
            </a:r>
            <a:r>
              <a:rPr sz="1800" spc="-60" dirty="0">
                <a:solidFill>
                  <a:srgbClr val="424242"/>
                </a:solidFill>
                <a:latin typeface="Arial"/>
                <a:cs typeface="Arial"/>
              </a:rPr>
              <a:t> </a:t>
            </a:r>
            <a:r>
              <a:rPr sz="1800" spc="10" dirty="0">
                <a:solidFill>
                  <a:srgbClr val="424242"/>
                </a:solidFill>
                <a:latin typeface="Arial"/>
                <a:cs typeface="Arial"/>
              </a:rPr>
              <a:t>in</a:t>
            </a:r>
            <a:r>
              <a:rPr sz="1800" spc="-60" dirty="0">
                <a:solidFill>
                  <a:srgbClr val="424242"/>
                </a:solidFill>
                <a:latin typeface="Arial"/>
                <a:cs typeface="Arial"/>
              </a:rPr>
              <a:t> </a:t>
            </a:r>
            <a:r>
              <a:rPr sz="1800" spc="5" dirty="0">
                <a:solidFill>
                  <a:srgbClr val="424242"/>
                </a:solidFill>
                <a:latin typeface="Arial"/>
                <a:cs typeface="Arial"/>
              </a:rPr>
              <a:t>the</a:t>
            </a:r>
            <a:r>
              <a:rPr sz="1800" spc="-60" dirty="0">
                <a:solidFill>
                  <a:srgbClr val="424242"/>
                </a:solidFill>
                <a:latin typeface="Arial"/>
                <a:cs typeface="Arial"/>
              </a:rPr>
              <a:t> </a:t>
            </a:r>
            <a:r>
              <a:rPr sz="1800" spc="10" dirty="0">
                <a:solidFill>
                  <a:srgbClr val="424242"/>
                </a:solidFill>
                <a:latin typeface="Arial"/>
                <a:cs typeface="Arial"/>
              </a:rPr>
              <a:t>raw</a:t>
            </a:r>
            <a:r>
              <a:rPr sz="1800" spc="-60" dirty="0">
                <a:solidFill>
                  <a:srgbClr val="424242"/>
                </a:solidFill>
                <a:latin typeface="Arial"/>
                <a:cs typeface="Arial"/>
              </a:rPr>
              <a:t> </a:t>
            </a:r>
            <a:r>
              <a:rPr sz="1800" spc="5" dirty="0">
                <a:solidFill>
                  <a:srgbClr val="424242"/>
                </a:solidFill>
                <a:latin typeface="Arial"/>
                <a:cs typeface="Arial"/>
              </a:rPr>
              <a:t>dataset.</a:t>
            </a:r>
            <a:endParaRPr sz="1800" dirty="0">
              <a:latin typeface="Arial"/>
              <a:cs typeface="Arial"/>
            </a:endParaRPr>
          </a:p>
          <a:p>
            <a:pPr marL="379095" indent="-366395">
              <a:lnSpc>
                <a:spcPct val="100000"/>
              </a:lnSpc>
              <a:spcBef>
                <a:spcPts val="315"/>
              </a:spcBef>
              <a:buChar char="●"/>
              <a:tabLst>
                <a:tab pos="379095" algn="l"/>
                <a:tab pos="379730" algn="l"/>
              </a:tabLst>
            </a:pPr>
            <a:r>
              <a:rPr sz="1800" spc="-20" dirty="0">
                <a:solidFill>
                  <a:srgbClr val="424242"/>
                </a:solidFill>
                <a:latin typeface="Arial"/>
                <a:cs typeface="Arial"/>
              </a:rPr>
              <a:t>Duplicate,</a:t>
            </a:r>
            <a:r>
              <a:rPr sz="1800" spc="-60" dirty="0">
                <a:solidFill>
                  <a:srgbClr val="424242"/>
                </a:solidFill>
                <a:latin typeface="Arial"/>
                <a:cs typeface="Arial"/>
              </a:rPr>
              <a:t> </a:t>
            </a:r>
            <a:r>
              <a:rPr sz="1800" spc="-5" dirty="0">
                <a:solidFill>
                  <a:srgbClr val="424242"/>
                </a:solidFill>
                <a:latin typeface="Arial"/>
                <a:cs typeface="Arial"/>
              </a:rPr>
              <a:t>highly</a:t>
            </a:r>
            <a:r>
              <a:rPr sz="1800" spc="-60" dirty="0">
                <a:solidFill>
                  <a:srgbClr val="424242"/>
                </a:solidFill>
                <a:latin typeface="Arial"/>
                <a:cs typeface="Arial"/>
              </a:rPr>
              <a:t> </a:t>
            </a:r>
            <a:r>
              <a:rPr sz="1800" spc="25" dirty="0">
                <a:solidFill>
                  <a:srgbClr val="424242"/>
                </a:solidFill>
                <a:latin typeface="Arial"/>
                <a:cs typeface="Arial"/>
              </a:rPr>
              <a:t>similar</a:t>
            </a:r>
            <a:r>
              <a:rPr sz="1800" spc="-60" dirty="0">
                <a:solidFill>
                  <a:srgbClr val="424242"/>
                </a:solidFill>
                <a:latin typeface="Arial"/>
                <a:cs typeface="Arial"/>
              </a:rPr>
              <a:t> </a:t>
            </a:r>
            <a:r>
              <a:rPr sz="1800" spc="15" dirty="0">
                <a:solidFill>
                  <a:srgbClr val="424242"/>
                </a:solidFill>
                <a:latin typeface="Arial"/>
                <a:cs typeface="Arial"/>
              </a:rPr>
              <a:t>or</a:t>
            </a:r>
            <a:r>
              <a:rPr sz="1800" spc="-60" dirty="0">
                <a:solidFill>
                  <a:srgbClr val="424242"/>
                </a:solidFill>
                <a:latin typeface="Arial"/>
                <a:cs typeface="Arial"/>
              </a:rPr>
              <a:t> </a:t>
            </a:r>
            <a:r>
              <a:rPr sz="1800" spc="-5" dirty="0">
                <a:solidFill>
                  <a:srgbClr val="424242"/>
                </a:solidFill>
                <a:latin typeface="Arial"/>
                <a:cs typeface="Arial"/>
              </a:rPr>
              <a:t>highly</a:t>
            </a:r>
            <a:r>
              <a:rPr sz="1800" spc="-60" dirty="0">
                <a:solidFill>
                  <a:srgbClr val="424242"/>
                </a:solidFill>
                <a:latin typeface="Arial"/>
                <a:cs typeface="Arial"/>
              </a:rPr>
              <a:t> </a:t>
            </a:r>
            <a:r>
              <a:rPr sz="1800" spc="5" dirty="0">
                <a:solidFill>
                  <a:srgbClr val="424242"/>
                </a:solidFill>
                <a:latin typeface="Arial"/>
                <a:cs typeface="Arial"/>
              </a:rPr>
              <a:t>correlated</a:t>
            </a:r>
            <a:r>
              <a:rPr sz="1800" spc="-60" dirty="0">
                <a:solidFill>
                  <a:srgbClr val="424242"/>
                </a:solidFill>
                <a:latin typeface="Arial"/>
                <a:cs typeface="Arial"/>
              </a:rPr>
              <a:t> </a:t>
            </a:r>
            <a:r>
              <a:rPr sz="1800" spc="10" dirty="0">
                <a:solidFill>
                  <a:srgbClr val="424242"/>
                </a:solidFill>
                <a:latin typeface="Arial"/>
                <a:cs typeface="Arial"/>
              </a:rPr>
              <a:t>features</a:t>
            </a:r>
            <a:r>
              <a:rPr sz="1800" spc="-60" dirty="0">
                <a:solidFill>
                  <a:srgbClr val="424242"/>
                </a:solidFill>
                <a:latin typeface="Arial"/>
                <a:cs typeface="Arial"/>
              </a:rPr>
              <a:t> </a:t>
            </a:r>
            <a:r>
              <a:rPr sz="1800" spc="-15" dirty="0">
                <a:solidFill>
                  <a:srgbClr val="424242"/>
                </a:solidFill>
                <a:latin typeface="Arial"/>
                <a:cs typeface="Arial"/>
              </a:rPr>
              <a:t>were</a:t>
            </a:r>
            <a:r>
              <a:rPr sz="1800" spc="-60" dirty="0">
                <a:solidFill>
                  <a:srgbClr val="424242"/>
                </a:solidFill>
                <a:latin typeface="Arial"/>
                <a:cs typeface="Arial"/>
              </a:rPr>
              <a:t> </a:t>
            </a:r>
            <a:r>
              <a:rPr sz="1800" spc="-5" dirty="0">
                <a:solidFill>
                  <a:srgbClr val="424242"/>
                </a:solidFill>
                <a:latin typeface="Arial"/>
                <a:cs typeface="Arial"/>
              </a:rPr>
              <a:t>dropped</a:t>
            </a:r>
            <a:r>
              <a:rPr sz="1800" spc="-5" dirty="0" smtClean="0">
                <a:solidFill>
                  <a:srgbClr val="424242"/>
                </a:solidFill>
                <a:latin typeface="Arial"/>
                <a:cs typeface="Arial"/>
              </a:rPr>
              <a:t>.</a:t>
            </a:r>
            <a:endParaRPr sz="1800" dirty="0">
              <a:latin typeface="Arial"/>
              <a:cs typeface="Aria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98D07-24B4-447B-A761-EC92FA204CAD}"/>
              </a:ext>
            </a:extLst>
          </p:cNvPr>
          <p:cNvSpPr>
            <a:spLocks noGrp="1"/>
          </p:cNvSpPr>
          <p:nvPr>
            <p:ph type="title"/>
          </p:nvPr>
        </p:nvSpPr>
        <p:spPr>
          <a:xfrm>
            <a:off x="384724" y="233882"/>
            <a:ext cx="8374551" cy="585268"/>
          </a:xfrm>
        </p:spPr>
        <p:txBody>
          <a:bodyPr>
            <a:normAutofit fontScale="90000"/>
          </a:bodyPr>
          <a:lstStyle/>
          <a:p>
            <a:r>
              <a:rPr lang="en-IN" dirty="0"/>
              <a:t>	</a:t>
            </a:r>
            <a:r>
              <a:rPr lang="en-IN" b="1" dirty="0"/>
              <a:t>Popular Food/Most Liked food in a restaurant</a:t>
            </a:r>
          </a:p>
        </p:txBody>
      </p:sp>
      <p:sp>
        <p:nvSpPr>
          <p:cNvPr id="3" name="Text Placeholder 2">
            <a:extLst>
              <a:ext uri="{FF2B5EF4-FFF2-40B4-BE49-F238E27FC236}">
                <a16:creationId xmlns:a16="http://schemas.microsoft.com/office/drawing/2014/main" id="{5D062284-4C2F-40C3-9321-09F2375A6B39}"/>
              </a:ext>
            </a:extLst>
          </p:cNvPr>
          <p:cNvSpPr>
            <a:spLocks noGrp="1"/>
          </p:cNvSpPr>
          <p:nvPr>
            <p:ph idx="1"/>
          </p:nvPr>
        </p:nvSpPr>
        <p:spPr>
          <a:xfrm>
            <a:off x="475248" y="1253751"/>
            <a:ext cx="8193502" cy="2689599"/>
          </a:xfrm>
        </p:spPr>
        <p:txBody>
          <a:bodyPr>
            <a:noAutofit/>
          </a:bodyPr>
          <a:lstStyle/>
          <a:p>
            <a:pPr marL="379095" indent="-366395" defTabSz="457200">
              <a:lnSpc>
                <a:spcPct val="100000"/>
              </a:lnSpc>
              <a:spcBef>
                <a:spcPts val="315"/>
              </a:spcBef>
              <a:buFont typeface="Arial" panose="020B0604020202020204" pitchFamily="34" charset="0"/>
              <a:buChar char="●"/>
              <a:tabLst>
                <a:tab pos="379095" algn="l"/>
                <a:tab pos="379730" algn="l"/>
              </a:tabLst>
            </a:pPr>
            <a:r>
              <a:rPr lang="en-IN" sz="1800" spc="-15" dirty="0">
                <a:solidFill>
                  <a:srgbClr val="424242"/>
                </a:solidFill>
                <a:latin typeface="Arial"/>
                <a:cs typeface="Arial"/>
              </a:rPr>
              <a:t>For each of the restaurant review all those review(greater than 3) that contained food items from the dataset in it were extracted. Ex. Chinese was good, North Indian was tasty etc.</a:t>
            </a:r>
          </a:p>
          <a:p>
            <a:pPr marL="379095" indent="-366395" defTabSz="457200">
              <a:lnSpc>
                <a:spcPct val="100000"/>
              </a:lnSpc>
              <a:spcBef>
                <a:spcPts val="315"/>
              </a:spcBef>
              <a:buFont typeface="Arial" panose="020B0604020202020204" pitchFamily="34" charset="0"/>
              <a:buChar char="●"/>
              <a:tabLst>
                <a:tab pos="379095" algn="l"/>
                <a:tab pos="379730" algn="l"/>
              </a:tabLst>
            </a:pPr>
            <a:r>
              <a:rPr lang="en-IN" sz="1800" spc="-15" dirty="0">
                <a:solidFill>
                  <a:srgbClr val="424242"/>
                </a:solidFill>
                <a:latin typeface="Arial"/>
                <a:cs typeface="Arial"/>
              </a:rPr>
              <a:t>A careful analysis of the dataset was done to remove extra menu that were not related to food item.</a:t>
            </a:r>
          </a:p>
          <a:p>
            <a:pPr marL="379095" indent="-366395" defTabSz="457200">
              <a:lnSpc>
                <a:spcPct val="100000"/>
              </a:lnSpc>
              <a:spcBef>
                <a:spcPts val="315"/>
              </a:spcBef>
              <a:buFont typeface="Arial" panose="020B0604020202020204" pitchFamily="34" charset="0"/>
              <a:buChar char="●"/>
              <a:tabLst>
                <a:tab pos="379095" algn="l"/>
                <a:tab pos="379730" algn="l"/>
              </a:tabLst>
            </a:pPr>
            <a:r>
              <a:rPr lang="en-IN" sz="1800" spc="-15" dirty="0">
                <a:solidFill>
                  <a:srgbClr val="424242"/>
                </a:solidFill>
                <a:latin typeface="Arial"/>
                <a:cs typeface="Arial"/>
              </a:rPr>
              <a:t>After extracting the liked food for each of the restaurant it was stored in a list of menu items which will be used for our analysis.</a:t>
            </a:r>
          </a:p>
          <a:p>
            <a:pPr marL="379095" indent="-366395" defTabSz="457200">
              <a:lnSpc>
                <a:spcPct val="100000"/>
              </a:lnSpc>
              <a:spcBef>
                <a:spcPts val="315"/>
              </a:spcBef>
              <a:buFont typeface="Arial" panose="020B0604020202020204" pitchFamily="34" charset="0"/>
              <a:buChar char="●"/>
              <a:tabLst>
                <a:tab pos="379095" algn="l"/>
                <a:tab pos="379730" algn="l"/>
              </a:tabLst>
            </a:pPr>
            <a:r>
              <a:rPr lang="en-IN" sz="1800" spc="-15" dirty="0">
                <a:solidFill>
                  <a:srgbClr val="424242"/>
                </a:solidFill>
                <a:latin typeface="Arial"/>
                <a:cs typeface="Arial"/>
              </a:rPr>
              <a:t>Also, geographical coordinates of each restaurant was extracted from the dataset to visualize it through maps.</a:t>
            </a:r>
          </a:p>
        </p:txBody>
      </p:sp>
    </p:spTree>
    <p:extLst>
      <p:ext uri="{BB962C8B-B14F-4D97-AF65-F5344CB8AC3E}">
        <p14:creationId xmlns:p14="http://schemas.microsoft.com/office/powerpoint/2010/main" val="29785346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133350"/>
            <a:ext cx="7922259" cy="452120"/>
          </a:xfrm>
          <a:prstGeom prst="rect">
            <a:avLst/>
          </a:prstGeom>
        </p:spPr>
        <p:txBody>
          <a:bodyPr vert="horz" wrap="square" lIns="0" tIns="12700" rIns="0" bIns="0" rtlCol="0">
            <a:spAutoFit/>
          </a:bodyPr>
          <a:lstStyle/>
          <a:p>
            <a:pPr marL="12700">
              <a:lnSpc>
                <a:spcPct val="100000"/>
              </a:lnSpc>
              <a:spcBef>
                <a:spcPts val="100"/>
              </a:spcBef>
            </a:pPr>
            <a:r>
              <a:rPr lang="en-IN" sz="2800" spc="-10" dirty="0"/>
              <a:t>	</a:t>
            </a:r>
            <a:r>
              <a:rPr lang="en-IN" sz="2800" b="1" spc="-10" dirty="0"/>
              <a:t>Number of </a:t>
            </a:r>
            <a:r>
              <a:rPr lang="en-IN" sz="2800" b="1" spc="-10" dirty="0" smtClean="0"/>
              <a:t>restaurants in Mumbai</a:t>
            </a:r>
            <a:endParaRPr sz="2800" b="1" dirty="0"/>
          </a:p>
        </p:txBody>
      </p:sp>
      <p:pic>
        <p:nvPicPr>
          <p:cNvPr id="3" name="Picture 2"/>
          <p:cNvPicPr>
            <a:picLocks noChangeAspect="1"/>
          </p:cNvPicPr>
          <p:nvPr/>
        </p:nvPicPr>
        <p:blipFill>
          <a:blip r:embed="rId2"/>
          <a:stretch>
            <a:fillRect/>
          </a:stretch>
        </p:blipFill>
        <p:spPr>
          <a:xfrm>
            <a:off x="6400800" y="1352551"/>
            <a:ext cx="2362200" cy="2971800"/>
          </a:xfrm>
          <a:prstGeom prst="rect">
            <a:avLst/>
          </a:prstGeom>
        </p:spPr>
      </p:pic>
      <p:pic>
        <p:nvPicPr>
          <p:cNvPr id="5" name="Picture 4"/>
          <p:cNvPicPr>
            <a:picLocks noChangeAspect="1"/>
          </p:cNvPicPr>
          <p:nvPr/>
        </p:nvPicPr>
        <p:blipFill>
          <a:blip r:embed="rId3"/>
          <a:stretch>
            <a:fillRect/>
          </a:stretch>
        </p:blipFill>
        <p:spPr>
          <a:xfrm>
            <a:off x="238667" y="1276349"/>
            <a:ext cx="6162134" cy="3429001"/>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61060" y="135503"/>
            <a:ext cx="7193280" cy="482600"/>
          </a:xfrm>
          <a:prstGeom prst="rect">
            <a:avLst/>
          </a:prstGeom>
        </p:spPr>
        <p:txBody>
          <a:bodyPr vert="horz" wrap="square" lIns="0" tIns="12700" rIns="0" bIns="0" rtlCol="0">
            <a:spAutoFit/>
          </a:bodyPr>
          <a:lstStyle/>
          <a:p>
            <a:pPr marL="12700">
              <a:lnSpc>
                <a:spcPct val="100000"/>
              </a:lnSpc>
              <a:spcBef>
                <a:spcPts val="100"/>
              </a:spcBef>
            </a:pPr>
            <a:r>
              <a:rPr lang="en-IN" sz="3000" b="1" spc="-40" dirty="0"/>
              <a:t>Number of </a:t>
            </a:r>
            <a:r>
              <a:rPr lang="en-IN" sz="3000" b="1" spc="-40" dirty="0" smtClean="0"/>
              <a:t>restaurants </a:t>
            </a:r>
            <a:r>
              <a:rPr lang="en-IN" sz="3000" b="1" spc="-40" dirty="0"/>
              <a:t>in each </a:t>
            </a:r>
            <a:r>
              <a:rPr lang="en-IN" sz="3000" b="1" spc="-40" dirty="0" smtClean="0"/>
              <a:t>neighbourhood</a:t>
            </a:r>
            <a:endParaRPr sz="3000" b="1" dirty="0"/>
          </a:p>
        </p:txBody>
      </p:sp>
      <p:pic>
        <p:nvPicPr>
          <p:cNvPr id="4" name="Picture 3"/>
          <p:cNvPicPr>
            <a:picLocks noChangeAspect="1"/>
          </p:cNvPicPr>
          <p:nvPr/>
        </p:nvPicPr>
        <p:blipFill>
          <a:blip r:embed="rId2"/>
          <a:stretch>
            <a:fillRect/>
          </a:stretch>
        </p:blipFill>
        <p:spPr>
          <a:xfrm>
            <a:off x="609600" y="1200149"/>
            <a:ext cx="7848600" cy="3505201"/>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832797"/>
          </a:xfrm>
        </p:spPr>
        <p:txBody>
          <a:bodyPr>
            <a:normAutofit/>
          </a:bodyPr>
          <a:lstStyle/>
          <a:p>
            <a:r>
              <a:rPr lang="en-IN" sz="3000" b="1" spc="-40" dirty="0"/>
              <a:t>Number of </a:t>
            </a:r>
            <a:r>
              <a:rPr lang="en-IN" sz="3000" b="1" spc="-40" dirty="0" smtClean="0"/>
              <a:t>restaurants providing Home Delivery</a:t>
            </a:r>
            <a:endParaRPr lang="en-US" sz="3000" dirty="0"/>
          </a:p>
        </p:txBody>
      </p:sp>
      <p:pic>
        <p:nvPicPr>
          <p:cNvPr id="4" name="Content Placeholder 3"/>
          <p:cNvPicPr>
            <a:picLocks noGrp="1" noChangeAspect="1"/>
          </p:cNvPicPr>
          <p:nvPr>
            <p:ph idx="1"/>
          </p:nvPr>
        </p:nvPicPr>
        <p:blipFill>
          <a:blip r:embed="rId2"/>
          <a:stretch>
            <a:fillRect/>
          </a:stretch>
        </p:blipFill>
        <p:spPr>
          <a:xfrm>
            <a:off x="822325" y="1428750"/>
            <a:ext cx="7543800" cy="2971800"/>
          </a:xfrm>
          <a:prstGeom prst="rect">
            <a:avLst/>
          </a:prstGeom>
        </p:spPr>
      </p:pic>
    </p:spTree>
    <p:extLst>
      <p:ext uri="{BB962C8B-B14F-4D97-AF65-F5344CB8AC3E}">
        <p14:creationId xmlns:p14="http://schemas.microsoft.com/office/powerpoint/2010/main" val="7055112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283117"/>
            <a:ext cx="8189595" cy="566822"/>
          </a:xfrm>
          <a:prstGeom prst="rect">
            <a:avLst/>
          </a:prstGeom>
        </p:spPr>
        <p:txBody>
          <a:bodyPr vert="horz" wrap="square" lIns="0" tIns="12700" rIns="0" bIns="0" rtlCol="0">
            <a:spAutoFit/>
          </a:bodyPr>
          <a:lstStyle/>
          <a:p>
            <a:pPr marL="12700">
              <a:lnSpc>
                <a:spcPct val="100000"/>
              </a:lnSpc>
              <a:spcBef>
                <a:spcPts val="100"/>
              </a:spcBef>
            </a:pPr>
            <a:r>
              <a:rPr lang="en-IN" b="1" dirty="0"/>
              <a:t>	</a:t>
            </a:r>
            <a:r>
              <a:rPr lang="en-IN" b="1" dirty="0" smtClean="0"/>
              <a:t>Zomato’ s presence in Mumbai</a:t>
            </a:r>
            <a:r>
              <a:rPr lang="en-IN" b="1" dirty="0"/>
              <a:t> </a:t>
            </a:r>
            <a:endParaRPr sz="3000" b="1" dirty="0"/>
          </a:p>
        </p:txBody>
      </p:sp>
      <p:pic>
        <p:nvPicPr>
          <p:cNvPr id="3" name="Picture 2"/>
          <p:cNvPicPr>
            <a:picLocks noChangeAspect="1"/>
          </p:cNvPicPr>
          <p:nvPr/>
        </p:nvPicPr>
        <p:blipFill>
          <a:blip r:embed="rId2"/>
          <a:stretch>
            <a:fillRect/>
          </a:stretch>
        </p:blipFill>
        <p:spPr>
          <a:xfrm>
            <a:off x="762000" y="1123950"/>
            <a:ext cx="7620001" cy="358140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docProps/app.xml><?xml version="1.0" encoding="utf-8"?>
<Properties xmlns="http://schemas.openxmlformats.org/officeDocument/2006/extended-properties" xmlns:vt="http://schemas.openxmlformats.org/officeDocument/2006/docPropsVTypes">
  <Template>Retrospect</Template>
  <TotalTime>187</TotalTime>
  <Words>1010</Words>
  <Application>Microsoft Office PowerPoint</Application>
  <PresentationFormat>On-screen Show (16:9)</PresentationFormat>
  <Paragraphs>51</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Courier New</vt:lpstr>
      <vt:lpstr>Helvetica Neue</vt:lpstr>
      <vt:lpstr>Wingdings</vt:lpstr>
      <vt:lpstr>Retrospect</vt:lpstr>
      <vt:lpstr>Mumbai Restaurants Analysis</vt:lpstr>
      <vt:lpstr>Why Mumbai Restaurants only ?</vt:lpstr>
      <vt:lpstr>Why Mumbai Restaurants only ?</vt:lpstr>
      <vt:lpstr>Data acquisition and cleaning</vt:lpstr>
      <vt:lpstr> Popular Food/Most Liked food in a restaurant</vt:lpstr>
      <vt:lpstr> Number of restaurants in Mumbai</vt:lpstr>
      <vt:lpstr>Number of restaurants in each neighbourhood</vt:lpstr>
      <vt:lpstr>Number of restaurants providing Home Delivery</vt:lpstr>
      <vt:lpstr> Zomato’ s presence in Mumbai </vt:lpstr>
      <vt:lpstr>Restaurants geographical location in Mumbai</vt:lpstr>
      <vt:lpstr> Approx. cost of food by neighbourhood</vt:lpstr>
      <vt:lpstr>Grouping neighbourhood by Types of Restaurants</vt:lpstr>
      <vt:lpstr>Regression models performance</vt:lpstr>
      <vt:lpstr>Price range vs Rating comparison</vt:lpstr>
      <vt:lpstr>Top rated cuisines on Zomato Mumbai</vt:lpstr>
      <vt:lpstr>   Rating and cost</vt:lpstr>
      <vt:lpstr>           Does more votes means Higher Ratings? </vt:lpstr>
      <vt:lpstr>K-means clustering based on Cuisines </vt:lpstr>
      <vt:lpstr>  Conclusion and future interpretation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Bangalore Restaurants Analysis</dc:title>
  <dc:creator>Himanshu Poddar</dc:creator>
  <cp:lastModifiedBy>Kumar Singh</cp:lastModifiedBy>
  <cp:revision>46</cp:revision>
  <dcterms:created xsi:type="dcterms:W3CDTF">2019-04-23T09:39:42Z</dcterms:created>
  <dcterms:modified xsi:type="dcterms:W3CDTF">2020-05-01T23:18:27Z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LastSaved">
    <vt:filetime>2019-04-23T00:00:00Z</vt:filetime>
  </property>
</Properties>
</file>